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sldIdLst>
    <p:sldId id="257" r:id="rId2"/>
    <p:sldId id="258" r:id="rId3"/>
    <p:sldId id="261" r:id="rId4"/>
    <p:sldId id="262" r:id="rId5"/>
    <p:sldId id="259" r:id="rId6"/>
    <p:sldId id="260" r:id="rId7"/>
    <p:sldId id="265" r:id="rId8"/>
    <p:sldId id="266" r:id="rId9"/>
    <p:sldId id="294" r:id="rId10"/>
    <p:sldId id="313" r:id="rId11"/>
    <p:sldId id="312" r:id="rId12"/>
    <p:sldId id="302" r:id="rId13"/>
    <p:sldId id="293" r:id="rId14"/>
    <p:sldId id="273" r:id="rId15"/>
    <p:sldId id="311" r:id="rId16"/>
    <p:sldId id="278" r:id="rId17"/>
    <p:sldId id="279" r:id="rId18"/>
    <p:sldId id="304" r:id="rId19"/>
    <p:sldId id="305" r:id="rId20"/>
    <p:sldId id="284" r:id="rId21"/>
    <p:sldId id="307" r:id="rId22"/>
    <p:sldId id="289" r:id="rId23"/>
    <p:sldId id="286" r:id="rId24"/>
    <p:sldId id="287" r:id="rId25"/>
    <p:sldId id="319" r:id="rId26"/>
    <p:sldId id="320" r:id="rId27"/>
    <p:sldId id="322" r:id="rId28"/>
    <p:sldId id="323" r:id="rId29"/>
    <p:sldId id="309" r:id="rId30"/>
  </p:sldIdLst>
  <p:sldSz cx="9144000" cy="6858000" type="screen4x3"/>
  <p:notesSz cx="6745288" cy="98821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62C53"/>
    <a:srgbClr val="F3CDD8"/>
    <a:srgbClr val="F79FF7"/>
    <a:srgbClr val="E591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>
        <p:scale>
          <a:sx n="80" d="100"/>
          <a:sy n="80" d="100"/>
        </p:scale>
        <p:origin x="-105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41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CA9496E-95D2-454D-9FE1-289F8C5AD327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871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529" y="4694039"/>
            <a:ext cx="5396230" cy="44469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41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0311ECF-81B8-43C6-A4D8-2B42F60A35A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1AA2A7-EBC4-4E6E-93B3-BDEB9472365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BE" smtClean="0"/>
              <a:t>Présentation</a:t>
            </a:r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4CA428-3B6A-4C02-95A0-295D1D908A15}" type="slidenum">
              <a:rPr lang="fr-BE" smtClean="0"/>
              <a:pPr/>
              <a:t>17</a:t>
            </a:fld>
            <a:endParaRPr lang="fr-B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3CDA43-A10E-484E-96C3-1CDECB0729DE}" type="slidenum">
              <a:rPr lang="fr-BE" smtClean="0"/>
              <a:pPr/>
              <a:t>18</a:t>
            </a:fld>
            <a:endParaRPr lang="fr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2F7E01-CC09-4BF6-A3AF-61BDCF501352}" type="slidenum">
              <a:rPr lang="fr-BE" smtClean="0"/>
              <a:pPr/>
              <a:t>19</a:t>
            </a:fld>
            <a:endParaRPr lang="fr-B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75E68-2B16-4A04-8692-090F29C19133}" type="slidenum">
              <a:rPr lang="fr-BE" smtClean="0"/>
              <a:pPr/>
              <a:t>20</a:t>
            </a:fld>
            <a:endParaRPr lang="fr-B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8A6086-951D-4A2D-8D59-7A8D4BF3A0DE}" type="slidenum">
              <a:rPr lang="fr-BE" smtClean="0"/>
              <a:pPr/>
              <a:t>22</a:t>
            </a:fld>
            <a:endParaRPr lang="fr-B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EC921B-8A2F-4B57-87B1-36E96D2BEE07}" type="slidenum">
              <a:rPr lang="fr-BE" smtClean="0"/>
              <a:pPr/>
              <a:t>23</a:t>
            </a:fld>
            <a:endParaRPr lang="fr-B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EDB7B-BDB5-4DDA-9C65-39E46053EFB0}" type="slidenum">
              <a:rPr lang="fr-BE" smtClean="0"/>
              <a:pPr/>
              <a:t>24</a:t>
            </a:fld>
            <a:endParaRPr lang="fr-B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EDB7B-BDB5-4DDA-9C65-39E46053EFB0}" type="slidenum">
              <a:rPr lang="fr-BE" smtClean="0"/>
              <a:pPr/>
              <a:t>25</a:t>
            </a:fld>
            <a:endParaRPr lang="fr-B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EDB7B-BDB5-4DDA-9C65-39E46053EFB0}" type="slidenum">
              <a:rPr lang="fr-BE" smtClean="0"/>
              <a:pPr/>
              <a:t>26</a:t>
            </a:fld>
            <a:endParaRPr lang="fr-B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EDB7B-BDB5-4DDA-9C65-39E46053EFB0}" type="slidenum">
              <a:rPr lang="fr-BE" smtClean="0"/>
              <a:pPr/>
              <a:t>27</a:t>
            </a:fld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032509-C361-44FB-B753-9448F686AFCA}" type="slidenum">
              <a:rPr lang="fr-BE" smtClean="0"/>
              <a:pPr/>
              <a:t>7</a:t>
            </a:fld>
            <a:endParaRPr lang="fr-B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EDB7B-BDB5-4DDA-9C65-39E46053EFB0}" type="slidenum">
              <a:rPr lang="fr-BE" smtClean="0"/>
              <a:pPr/>
              <a:t>28</a:t>
            </a:fld>
            <a:endParaRPr lang="fr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B12DA8-5AC6-4B5C-BA5B-FACFF4A883EF}" type="slidenum">
              <a:rPr lang="fr-BE" smtClean="0"/>
              <a:pPr/>
              <a:t>8</a:t>
            </a:fld>
            <a:endParaRPr lang="fr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251056-66D0-411C-BEE8-C1F722EDD220}" type="slidenum">
              <a:rPr lang="fr-BE" smtClean="0"/>
              <a:pPr/>
              <a:t>9</a:t>
            </a:fld>
            <a:endParaRPr lang="fr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54D652-2A22-4F3C-BE55-3762E5EC1AED}" type="slidenum">
              <a:rPr lang="fr-BE" smtClean="0"/>
              <a:pPr/>
              <a:t>11</a:t>
            </a:fld>
            <a:endParaRPr lang="fr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F23BDE-447A-44AE-BB70-8B1F9CEAEA49}" type="slidenum">
              <a:rPr lang="fr-BE" smtClean="0"/>
              <a:pPr/>
              <a:t>12</a:t>
            </a:fld>
            <a:endParaRPr lang="fr-B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algn="just" eaLnBrk="1" hangingPunct="1"/>
            <a:r>
              <a:rPr lang="fr-FR" smtClean="0">
                <a:latin typeface="Times" charset="0"/>
                <a:cs typeface="Times New Roman" charset="0"/>
              </a:rPr>
              <a:t>si les constats pr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sent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 ci-dessous valent  pour les acteurs rencontr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s, s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lectionn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 pour leurs actions pr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cises et ont 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t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 valid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 par un plus grand nombre lors des s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minaires</a:t>
            </a:r>
            <a:r>
              <a:rPr lang="fr-FR" smtClean="0">
                <a:latin typeface="Georgia" charset="0"/>
                <a:cs typeface="Times New Roman" charset="0"/>
              </a:rPr>
              <a:t> </a:t>
            </a:r>
            <a:r>
              <a:rPr lang="fr-FR" smtClean="0">
                <a:latin typeface="Times" charset="0"/>
                <a:cs typeface="Times New Roman" charset="0"/>
              </a:rPr>
              <a:t>:</a:t>
            </a:r>
            <a:endParaRPr lang="fr-BE" smtClean="0">
              <a:cs typeface="Times New Roman" charset="0"/>
            </a:endParaRPr>
          </a:p>
          <a:p>
            <a:pPr algn="just"/>
            <a:r>
              <a:rPr lang="fr-FR" smtClean="0">
                <a:latin typeface="Times" charset="0"/>
                <a:cs typeface="Times New Roman" charset="0"/>
              </a:rPr>
              <a:t>1- il est difficile de g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n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raliser </a:t>
            </a:r>
            <a:r>
              <a:rPr lang="fr-FR" i="1" smtClean="0">
                <a:solidFill>
                  <a:srgbClr val="FF0000"/>
                </a:solidFill>
                <a:latin typeface="Times" charset="0"/>
                <a:cs typeface="Times New Roman" charset="0"/>
              </a:rPr>
              <a:t>nuancer</a:t>
            </a:r>
            <a:r>
              <a:rPr lang="fr-FR" smtClean="0">
                <a:latin typeface="Times" charset="0"/>
                <a:cs typeface="Times New Roman" charset="0"/>
              </a:rPr>
              <a:t> les observations aux acteurs non rencontr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s</a:t>
            </a:r>
            <a:r>
              <a:rPr lang="fr-FR" smtClean="0">
                <a:latin typeface="Georgia" charset="0"/>
                <a:cs typeface="Times New Roman" charset="0"/>
              </a:rPr>
              <a:t> </a:t>
            </a:r>
            <a:r>
              <a:rPr lang="fr-FR" smtClean="0">
                <a:latin typeface="Times" charset="0"/>
                <a:cs typeface="Times New Roman" charset="0"/>
              </a:rPr>
              <a:t>;</a:t>
            </a:r>
            <a:endParaRPr lang="fr-BE" smtClean="0">
              <a:cs typeface="Times New Roman" charset="0"/>
            </a:endParaRPr>
          </a:p>
          <a:p>
            <a:pPr algn="just"/>
            <a:r>
              <a:rPr lang="fr-FR" smtClean="0">
                <a:latin typeface="Times" charset="0"/>
                <a:cs typeface="Times New Roman" charset="0"/>
              </a:rPr>
              <a:t>2- il est difficile de g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n</a:t>
            </a:r>
            <a:r>
              <a:rPr lang="fr-FR" smtClean="0">
                <a:latin typeface="Georgia" charset="0"/>
                <a:cs typeface="Times New Roman" charset="0"/>
              </a:rPr>
              <a:t>é</a:t>
            </a:r>
            <a:r>
              <a:rPr lang="fr-FR" smtClean="0">
                <a:latin typeface="Times" charset="0"/>
                <a:cs typeface="Times New Roman" charset="0"/>
              </a:rPr>
              <a:t>raliser les observations aux acteurs non connus et ou non soutenus par la CFB.</a:t>
            </a:r>
            <a:endParaRPr lang="fr-FR" b="1" smtClean="0">
              <a:latin typeface="Times" charset="0"/>
              <a:cs typeface="Times New Roman" charset="0"/>
            </a:endParaRPr>
          </a:p>
          <a:p>
            <a:pPr eaLnBrk="1" hangingPunct="1"/>
            <a:endParaRPr lang="fr-BE" smtClean="0">
              <a:cs typeface="Times New Roman" charset="0"/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817AAF-9293-434E-80BE-C4612623FEC1}" type="slidenum">
              <a:rPr lang="fr-BE" smtClean="0"/>
              <a:pPr/>
              <a:t>13</a:t>
            </a:fld>
            <a:endParaRPr lang="fr-B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24D2D1-0DEB-4B67-81F2-1028CAA10F93}" type="slidenum">
              <a:rPr lang="fr-BE" smtClean="0"/>
              <a:pPr/>
              <a:t>14</a:t>
            </a:fld>
            <a:endParaRPr lang="fr-B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F5482-F1FA-4E38-A71D-24159E21C133}" type="slidenum">
              <a:rPr lang="fr-BE" smtClean="0"/>
              <a:pPr/>
              <a:t>16</a:t>
            </a:fld>
            <a:endParaRPr lang="fr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8F783-D713-45FA-ADB4-E92EAA9639FD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7BCD-97E2-4C21-AC3F-C54ED26765A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C500-785F-4DEC-A4C0-FAD5631A7AEE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45E8D-2E20-4EBA-803D-F386B0D8BFF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829F-98B4-4949-B18E-7B058492FCD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DCD1-E098-4171-AD63-3E2AFF9B89AE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5F2D-BCE2-4FB9-ABE4-12456B4C4606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9B75B-3B9C-4059-9091-60BB89DC6F6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A8043-E858-4FFF-9117-21F8CBA9DE4D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05E2-C6D1-4D0C-A2F7-85FA0AF1C9F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1CECB-88EC-4217-B614-290AE800652C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2841-50F7-4ADA-87F3-EE002BF4232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3C2D-B2A3-47BC-9389-9B3758C81EDF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73B9-F040-435C-BC83-E0AD98E601E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43E1-4004-43AD-953F-CBB8C0C6096C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0C117-4F7F-431B-A0F7-28F2CD946EB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6AF9-5BE1-4105-927B-3452FEF0A44D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804100-4F7B-44A6-8F83-29D6517B2F3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A0D2-91E6-48B1-8E9A-6E44FCAF6BC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E8AF-CB04-49BC-852E-9A5D1A526E2B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FB093-8A6D-4227-9480-763B7A81A58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370A-1309-45D3-B31F-538113C008F1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pPr>
              <a:defRPr/>
            </a:pPr>
            <a:fld id="{795A9446-47A1-4A25-ADAF-6C8F54CE2EF0}" type="datetime1">
              <a:rPr lang="fr-BE"/>
              <a:pPr>
                <a:defRPr/>
              </a:pPr>
              <a:t>15/11/2011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pPr>
              <a:defRPr/>
            </a:pPr>
            <a:fld id="{B32FF70F-6DD3-461A-BCD1-6C33CEE5DF9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2C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7C728A-14BF-4544-9160-EDC170761D73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fr-FR" smtClean="0"/>
              <a:t>	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524000" y="762000"/>
            <a:ext cx="701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fr-BE" sz="1100"/>
          </a:p>
          <a:p>
            <a:pPr algn="just"/>
            <a:endParaRPr lang="fr-BE" sz="1100"/>
          </a:p>
          <a:p>
            <a:pPr algn="just"/>
            <a:endParaRPr lang="fr-BE" sz="1100"/>
          </a:p>
          <a:p>
            <a:pPr algn="just"/>
            <a:endParaRPr lang="fr-BE" sz="2400"/>
          </a:p>
          <a:p>
            <a:pPr algn="just"/>
            <a:endParaRPr lang="fr-BE" sz="2400"/>
          </a:p>
          <a:p>
            <a:pPr algn="just"/>
            <a:endParaRPr lang="fr-BE" sz="2400">
              <a:solidFill>
                <a:schemeClr val="bg1"/>
              </a:solidFill>
            </a:endParaRPr>
          </a:p>
          <a:p>
            <a:pPr algn="just" eaLnBrk="0" hangingPunct="0"/>
            <a:endParaRPr lang="fr-BE" sz="2000">
              <a:latin typeface="Geneva" charset="0"/>
              <a:cs typeface="Times New Roman" charset="0"/>
            </a:endParaRPr>
          </a:p>
          <a:p>
            <a:pPr eaLnBrk="0" hangingPunct="0"/>
            <a:endParaRPr lang="fr-BE" sz="2400">
              <a:latin typeface="Georgia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1963" y="5476875"/>
            <a:ext cx="82867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Institut de Recherche, Formation et Action sur les Migrations</a:t>
            </a:r>
          </a:p>
        </p:txBody>
      </p:sp>
      <p:pic>
        <p:nvPicPr>
          <p:cNvPr id="13318" name="Image 1" descr="irf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066800"/>
            <a:ext cx="446405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535C21-B5DD-4B76-A9A3-97DF59C5DC11}" type="slidenum">
              <a:rPr lang="fr-BE" smtClean="0"/>
              <a:pPr/>
              <a:t>10</a:t>
            </a:fld>
            <a:endParaRPr lang="fr-BE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4213" y="333375"/>
            <a:ext cx="80645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2400" b="1">
                <a:latin typeface="Georgia" charset="0"/>
                <a:ea typeface="Calibri" charset="0"/>
                <a:cs typeface="Times New Roman" charset="0"/>
              </a:rPr>
              <a:t>Le public cible</a:t>
            </a:r>
          </a:p>
          <a:p>
            <a:pPr algn="just"/>
            <a:endParaRPr lang="fr-BE" sz="2000">
              <a:latin typeface="Georgia" charset="0"/>
              <a:ea typeface="Calibri" charset="0"/>
              <a:cs typeface="Times New Roman" charset="0"/>
            </a:endParaRPr>
          </a:p>
          <a:p>
            <a:pPr algn="just">
              <a:buFont typeface="Wingdings" charset="2"/>
              <a:buChar char="§"/>
            </a:pPr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  Répartition des </a:t>
            </a:r>
            <a:r>
              <a:rPr lang="fr-BE" sz="2000" b="1">
                <a:latin typeface="Georgia" charset="0"/>
                <a:ea typeface="Calibri" charset="0"/>
                <a:cs typeface="Times New Roman" charset="0"/>
              </a:rPr>
              <a:t>AMO/MJ </a:t>
            </a:r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sur le territoire CFWB. Ces structures sont de tailles variables et ont des projets pédagogiques et politiques différents</a:t>
            </a:r>
          </a:p>
          <a:p>
            <a:pPr algn="just"/>
            <a:endParaRPr lang="fr-BE" sz="2000">
              <a:latin typeface="Georgia" charset="0"/>
              <a:ea typeface="Calibri" charset="0"/>
              <a:cs typeface="Times New Roman" charset="0"/>
            </a:endParaRPr>
          </a:p>
          <a:p>
            <a:pPr algn="just">
              <a:buFont typeface="Wingdings" charset="2"/>
              <a:buChar char="§"/>
            </a:pPr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 Ces structures sont fréquentées par </a:t>
            </a:r>
            <a:r>
              <a:rPr lang="fr-BE" sz="2000" b="1">
                <a:latin typeface="Georgia" charset="0"/>
                <a:ea typeface="Calibri" charset="0"/>
                <a:cs typeface="Times New Roman" charset="0"/>
              </a:rPr>
              <a:t>des bénéficiaires</a:t>
            </a:r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. Ce public utilisateur : </a:t>
            </a:r>
          </a:p>
          <a:p>
            <a:pPr algn="just"/>
            <a:endParaRPr lang="fr-BE" sz="2000">
              <a:latin typeface="Georgia" charset="0"/>
              <a:ea typeface="Calibri" charset="0"/>
              <a:cs typeface="Times New Roman" charset="0"/>
            </a:endParaRPr>
          </a:p>
          <a:p>
            <a:pPr lvl="1" algn="just"/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-Est très diversifié en terme d’origines, de situation familiale, de formation, d’expériences de vie, etc. Question genre</a:t>
            </a:r>
          </a:p>
          <a:p>
            <a:pPr algn="just"/>
            <a:endParaRPr lang="fr-BE" sz="2000">
              <a:latin typeface="Georgia" charset="0"/>
              <a:ea typeface="Calibri" charset="0"/>
              <a:cs typeface="Times New Roman" charset="0"/>
            </a:endParaRPr>
          </a:p>
          <a:p>
            <a:pPr lvl="1" algn="just"/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-Est constitué majoritairement de jeunes et (parfois) d’enfants dans la tranche d’âge de 12- 26 ans pour les MJ, 0-18 ans pour les AMO</a:t>
            </a:r>
          </a:p>
          <a:p>
            <a:pPr algn="just"/>
            <a:endParaRPr lang="fr-BE" sz="2000">
              <a:latin typeface="Georgia" charset="0"/>
              <a:ea typeface="Calibri" charset="0"/>
              <a:cs typeface="Times New Roman" charset="0"/>
            </a:endParaRPr>
          </a:p>
          <a:p>
            <a:pPr lvl="1" algn="just"/>
            <a:r>
              <a:rPr lang="fr-BE" sz="2000">
                <a:latin typeface="Georgia" charset="0"/>
                <a:ea typeface="Calibri" charset="0"/>
                <a:cs typeface="Times New Roman" charset="0"/>
              </a:rPr>
              <a:t>- Est composée parfois de familles fragilisées (AMO)</a:t>
            </a:r>
            <a:endParaRPr lang="fr-BE" sz="2000">
              <a:solidFill>
                <a:srgbClr val="FF0000"/>
              </a:solidFill>
              <a:latin typeface="Georgia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403350" y="908050"/>
            <a:ext cx="734536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sz="2000" b="1" dirty="0">
                <a:latin typeface="Georgia" charset="0"/>
              </a:rPr>
              <a:t>Une méthode participative d’une grande richesse</a:t>
            </a:r>
            <a:endParaRPr lang="fr-BE" sz="2000" b="1" dirty="0">
              <a:latin typeface="Georgia" charset="0"/>
            </a:endParaRPr>
          </a:p>
          <a:p>
            <a:pPr algn="just">
              <a:defRPr/>
            </a:pPr>
            <a:endParaRPr lang="fr-FR" sz="2400" i="1" dirty="0">
              <a:latin typeface="Georgia" charset="0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fr-FR" sz="2000" dirty="0">
                <a:latin typeface="Georgia" charset="0"/>
              </a:rPr>
              <a:t> Au final un rapport avec des constats et recommandations ponctué </a:t>
            </a:r>
            <a:r>
              <a:rPr lang="fr-FR" sz="2000" b="1" dirty="0">
                <a:latin typeface="Georgia" charset="0"/>
              </a:rPr>
              <a:t>de citations et d’extraits de rencontres</a:t>
            </a:r>
          </a:p>
          <a:p>
            <a:pPr algn="just">
              <a:defRPr/>
            </a:pPr>
            <a:endParaRPr lang="fr-FR" sz="2000" dirty="0">
              <a:latin typeface="Georgia" charset="0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fr-FR" sz="2400" dirty="0">
                <a:latin typeface="Georgia" charset="0"/>
              </a:rPr>
              <a:t> </a:t>
            </a:r>
            <a:r>
              <a:rPr lang="fr-BE" sz="2000" dirty="0">
                <a:latin typeface="+mn-lt"/>
              </a:rPr>
              <a:t>Elle a permis de faire émerger les talents et les compétences d’hommes et de femmes passionnés qui à travers les rencontres nous ont transmis leur savoir-faire mais aussi leur enthousiasme pour le champ qui les occupe. </a:t>
            </a:r>
          </a:p>
          <a:p>
            <a:pPr algn="just">
              <a:defRPr/>
            </a:pPr>
            <a:endParaRPr lang="fr-BE" sz="2000" dirty="0">
              <a:latin typeface="+mn-lt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fr-BE" sz="2000" dirty="0">
                <a:latin typeface="+mn-lt"/>
              </a:rPr>
              <a:t>Le dynamisme de cette approche a en outre créé une forme d’émulation lors des séminaires. Les résultats qui en découlent en sont d’autant plus parlants et significatifs.</a:t>
            </a:r>
          </a:p>
          <a:p>
            <a:pPr algn="just">
              <a:buFont typeface="Wingdings" charset="2"/>
              <a:buChar char="§"/>
              <a:defRPr/>
            </a:pPr>
            <a:endParaRPr lang="fr-FR" sz="2000" dirty="0">
              <a:solidFill>
                <a:srgbClr val="FF0000"/>
              </a:solidFill>
              <a:latin typeface="Georgia" charset="0"/>
            </a:endParaRPr>
          </a:p>
          <a:p>
            <a:pPr>
              <a:defRPr/>
            </a:pPr>
            <a:endParaRPr lang="fr-FR" sz="2000" b="1" dirty="0">
              <a:latin typeface="Georgia" charset="0"/>
            </a:endParaRPr>
          </a:p>
          <a:p>
            <a:pPr>
              <a:defRPr/>
            </a:pPr>
            <a:endParaRPr lang="fr-BE" sz="2400" b="1" dirty="0"/>
          </a:p>
          <a:p>
            <a:pPr algn="ctr" eaLnBrk="0" hangingPunct="0">
              <a:defRPr/>
            </a:pPr>
            <a:endParaRPr lang="fr-FR" sz="3200" b="1" dirty="0">
              <a:cs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355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736C03-1E25-4026-8791-F1307C82EDBC}" type="slidenum">
              <a:rPr lang="fr-BE" smtClean="0"/>
              <a:pPr/>
              <a:t>11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403350" y="260350"/>
            <a:ext cx="7345363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fr-FR" sz="3600" b="1">
              <a:solidFill>
                <a:srgbClr val="FF0000"/>
              </a:solidFill>
              <a:cs typeface="Times New Roman" charset="0"/>
            </a:endParaRPr>
          </a:p>
          <a:p>
            <a:pPr algn="ctr" eaLnBrk="0" hangingPunct="0"/>
            <a:endParaRPr lang="fr-FR" sz="3600" b="1">
              <a:solidFill>
                <a:srgbClr val="FF0000"/>
              </a:solidFill>
              <a:cs typeface="Times New Roman" charset="0"/>
            </a:endParaRPr>
          </a:p>
          <a:p>
            <a:pPr algn="ctr" eaLnBrk="0" hangingPunct="0"/>
            <a:endParaRPr lang="fr-FR" sz="3600" b="1">
              <a:cs typeface="Times New Roman" charset="0"/>
            </a:endParaRPr>
          </a:p>
          <a:p>
            <a:pPr algn="ctr" eaLnBrk="0" hangingPunct="0"/>
            <a:r>
              <a:rPr lang="fr-FR" sz="4800" b="1">
                <a:cs typeface="Times New Roman" charset="0"/>
              </a:rPr>
              <a:t>CONSTATS ET </a:t>
            </a:r>
          </a:p>
          <a:p>
            <a:pPr algn="ctr" eaLnBrk="0" hangingPunct="0"/>
            <a:r>
              <a:rPr lang="fr-FR" sz="4800" b="1">
                <a:cs typeface="Times New Roman" charset="0"/>
              </a:rPr>
              <a:t>ANALYSES</a:t>
            </a:r>
            <a:r>
              <a:rPr lang="fr-FR" sz="4800" b="1">
                <a:latin typeface="Georgia" charset="0"/>
                <a:cs typeface="Times New Roman" charset="0"/>
              </a:rPr>
              <a:t> </a:t>
            </a:r>
          </a:p>
          <a:p>
            <a:pPr algn="ctr" eaLnBrk="0" hangingPunct="0"/>
            <a:endParaRPr lang="fr-FR" sz="3200" b="1">
              <a:latin typeface="Georgia" charset="0"/>
              <a:cs typeface="Times New Roman" charset="0"/>
            </a:endParaRPr>
          </a:p>
          <a:p>
            <a:pPr algn="ctr" eaLnBrk="0" hangingPunct="0"/>
            <a:endParaRPr lang="fr-FR" sz="3200" b="1">
              <a:latin typeface="Georgia" charset="0"/>
              <a:cs typeface="Times New Roman" charset="0"/>
            </a:endParaRPr>
          </a:p>
          <a:p>
            <a:pPr algn="ctr" eaLnBrk="0" hangingPunct="0"/>
            <a:r>
              <a:rPr lang="fr-FR" sz="2000" b="1">
                <a:latin typeface="Georgia" charset="0"/>
                <a:cs typeface="Times New Roman" charset="0"/>
              </a:rPr>
              <a:t> </a:t>
            </a:r>
            <a:endParaRPr lang="fr-FR" sz="2000" b="1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ctr" eaLnBrk="0" hangingPunct="0"/>
            <a:endParaRPr lang="fr-FR" sz="2000" b="1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ctr" eaLnBrk="0" hangingPunct="0"/>
            <a:endParaRPr lang="fr-FR" sz="2000" b="1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ctr" eaLnBrk="0" hangingPunct="0"/>
            <a:endParaRPr lang="fr-FR" sz="2000" b="1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ctr" eaLnBrk="0" hangingPunct="0"/>
            <a:endParaRPr lang="fr-FR" b="1">
              <a:cs typeface="Times New Roman" charset="0"/>
            </a:endParaRPr>
          </a:p>
          <a:p>
            <a:pPr algn="just"/>
            <a:endParaRPr lang="fr-FR" sz="2000">
              <a:latin typeface="Georgia" charset="0"/>
            </a:endParaRPr>
          </a:p>
          <a:p>
            <a:endParaRPr lang="fr-FR" sz="2000" b="1">
              <a:latin typeface="Georgia" charset="0"/>
            </a:endParaRPr>
          </a:p>
          <a:p>
            <a:endParaRPr lang="fr-BE" sz="2400" b="1"/>
          </a:p>
          <a:p>
            <a:pPr algn="ctr" eaLnBrk="0" hangingPunct="0"/>
            <a:endParaRPr lang="fr-FR" sz="3200" b="1">
              <a:cs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458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AE0F6E-C18C-4EA7-B1C2-D6105687F32A}" type="slidenum">
              <a:rPr lang="fr-BE" smtClean="0"/>
              <a:pPr/>
              <a:t>12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403350" y="476250"/>
            <a:ext cx="7345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 sz="2400" b="1"/>
          </a:p>
          <a:p>
            <a:pPr algn="ctr" eaLnBrk="0" hangingPunct="0"/>
            <a:endParaRPr lang="fr-FR" sz="3200" b="1">
              <a:cs typeface="Times New Roman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547813" y="95250"/>
            <a:ext cx="734536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fr-FR" sz="2400" b="1">
              <a:latin typeface="Georgia" charset="0"/>
              <a:cs typeface="Times New Roman" charset="0"/>
            </a:endParaRPr>
          </a:p>
          <a:p>
            <a:pPr algn="ctr" eaLnBrk="0" hangingPunct="0"/>
            <a:r>
              <a:rPr lang="fr-FR" sz="2400" b="1">
                <a:latin typeface="Georgia" charset="0"/>
                <a:cs typeface="Times New Roman" charset="0"/>
              </a:rPr>
              <a:t> Qu’est-ce que la transversalité?</a:t>
            </a:r>
          </a:p>
          <a:p>
            <a:pPr algn="ctr" eaLnBrk="0" hangingPunct="0"/>
            <a:endParaRPr lang="fr-BE" sz="2400" b="1">
              <a:solidFill>
                <a:srgbClr val="7030A0"/>
              </a:solidFill>
              <a:latin typeface="Georgia" charset="0"/>
              <a:ea typeface="Times New Roman" charset="0"/>
              <a:cs typeface="Calibri" charset="0"/>
            </a:endParaRPr>
          </a:p>
          <a:p>
            <a:pPr algn="just" eaLnBrk="0" hangingPunct="0"/>
            <a:r>
              <a:rPr lang="fr-BE" sz="2000">
                <a:latin typeface="Georgia" charset="0"/>
                <a:ea typeface="Times New Roman" charset="0"/>
                <a:cs typeface="Calibri" charset="0"/>
              </a:rPr>
              <a:t>Selon nos interlocuteurs, décideurs ou acteurs, le terme « transversalité »:</a:t>
            </a:r>
          </a:p>
          <a:p>
            <a:pPr algn="just" eaLnBrk="0" hangingPunct="0"/>
            <a:endParaRPr lang="fr-BE" sz="2000" b="1">
              <a:solidFill>
                <a:srgbClr val="7030A0"/>
              </a:solidFill>
              <a:latin typeface="Georgia" charset="0"/>
              <a:ea typeface="Times New Roman" charset="0"/>
              <a:cs typeface="Calibri" charset="0"/>
            </a:endParaRPr>
          </a:p>
          <a:p>
            <a:endParaRPr lang="fr-BE" sz="2000"/>
          </a:p>
          <a:p>
            <a:pPr algn="ctr"/>
            <a:r>
              <a:rPr lang="fr-BE" sz="2000" b="1">
                <a:solidFill>
                  <a:srgbClr val="00B050"/>
                </a:solidFill>
              </a:rPr>
              <a:t>1 + 1 = 3 </a:t>
            </a:r>
          </a:p>
          <a:p>
            <a:endParaRPr lang="fr-BE" sz="2000" b="1"/>
          </a:p>
          <a:p>
            <a:r>
              <a:rPr lang="fr-BE" sz="2000"/>
              <a:t> </a:t>
            </a:r>
          </a:p>
          <a:p>
            <a:pPr algn="just"/>
            <a:r>
              <a:rPr lang="fr-BE" sz="2000" i="1">
                <a:latin typeface="Georgia" charset="0"/>
              </a:rPr>
              <a:t>correspond à la zone couverte par la mutualisation de leur moyens et compétences qui  offre une réponse   aux demandes/besoins qui ne pourrait  ni être couverte par l’AMO seule, ni par la MJ seule, mais uniquement par la synergie des deux.</a:t>
            </a:r>
            <a:endParaRPr lang="fr-BE" sz="2000" b="1" i="1">
              <a:solidFill>
                <a:srgbClr val="7030A0"/>
              </a:solidFill>
              <a:latin typeface="Georgia" charset="0"/>
              <a:cs typeface="Times New Roman" charset="0"/>
            </a:endParaRPr>
          </a:p>
          <a:p>
            <a:pPr algn="just" eaLnBrk="0" hangingPunct="0"/>
            <a:endParaRPr lang="fr-FR" sz="2000" b="1">
              <a:latin typeface="Georgia" charset="0"/>
              <a:cs typeface="Times New Roman" charset="0"/>
            </a:endParaRPr>
          </a:p>
          <a:p>
            <a:pPr algn="just"/>
            <a:endParaRPr lang="fr-FR" sz="1600" b="1">
              <a:latin typeface="Times" charset="0"/>
              <a:cs typeface="Times New Roman" charset="0"/>
            </a:endParaRPr>
          </a:p>
          <a:p>
            <a:pPr algn="just"/>
            <a:r>
              <a:rPr lang="fr-FR" sz="1600">
                <a:latin typeface="Times" charset="0"/>
                <a:cs typeface="Times New Roman" charset="0"/>
              </a:rPr>
              <a:t> </a:t>
            </a:r>
          </a:p>
          <a:p>
            <a:pPr algn="just"/>
            <a:endParaRPr lang="fr-FR" sz="3200">
              <a:latin typeface="Times" charset="0"/>
              <a:cs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5606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718A94-D673-455C-BA3D-2D89A2CABE9C}" type="slidenum">
              <a:rPr lang="fr-BE" smtClean="0"/>
              <a:pPr/>
              <a:t>13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1619250" y="325438"/>
            <a:ext cx="7273925" cy="1052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r-FR" sz="2400" b="1">
                <a:latin typeface="Times" charset="0"/>
                <a:cs typeface="Times New Roman" charset="0"/>
              </a:rPr>
              <a:t> </a:t>
            </a:r>
            <a:r>
              <a:rPr lang="fr-FR" sz="2400" b="1">
                <a:latin typeface="Georgia" charset="0"/>
                <a:cs typeface="Times New Roman" charset="0"/>
              </a:rPr>
              <a:t>Les objectifs de la transversalité</a:t>
            </a:r>
          </a:p>
          <a:p>
            <a:pPr algn="just"/>
            <a:endParaRPr lang="fr-BE" sz="2000"/>
          </a:p>
          <a:p>
            <a:pPr>
              <a:buFont typeface="Wingdings" charset="2"/>
              <a:buChar char="§"/>
            </a:pPr>
            <a:r>
              <a:rPr lang="fr-BE" b="1">
                <a:latin typeface="Georgia" charset="0"/>
              </a:rPr>
              <a:t>Répondre à la demande du jeune </a:t>
            </a:r>
            <a:r>
              <a:rPr lang="fr-BE">
                <a:latin typeface="Georgia" charset="0"/>
              </a:rPr>
              <a:t>dans le respect de sa personnalité et de la complémentarité des missions de chacun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>
                <a:latin typeface="Georgia" charset="0"/>
              </a:rPr>
              <a:t>Mutualiser </a:t>
            </a:r>
            <a:r>
              <a:rPr lang="fr-BE" b="1">
                <a:latin typeface="Georgia" charset="0"/>
              </a:rPr>
              <a:t>les moyens et les compétences </a:t>
            </a:r>
            <a:r>
              <a:rPr lang="fr-BE">
                <a:latin typeface="Georgia" charset="0"/>
              </a:rPr>
              <a:t>autour d’un projet </a:t>
            </a:r>
            <a:r>
              <a:rPr lang="fr-BE" b="1">
                <a:latin typeface="Georgia" charset="0"/>
              </a:rPr>
              <a:t>collectif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>
                <a:latin typeface="Georgia" charset="0"/>
              </a:rPr>
              <a:t>Sur le </a:t>
            </a:r>
            <a:r>
              <a:rPr lang="fr-BE" b="1">
                <a:latin typeface="Georgia" charset="0"/>
              </a:rPr>
              <a:t>plan individuel</a:t>
            </a:r>
            <a:r>
              <a:rPr lang="fr-BE">
                <a:latin typeface="Georgia" charset="0"/>
              </a:rPr>
              <a:t> : jouer le rôle de </a:t>
            </a:r>
            <a:r>
              <a:rPr lang="fr-BE" b="1">
                <a:latin typeface="Georgia" charset="0"/>
              </a:rPr>
              <a:t>trait d’union </a:t>
            </a:r>
            <a:r>
              <a:rPr lang="fr-BE">
                <a:latin typeface="Georgia" charset="0"/>
              </a:rPr>
              <a:t>ou de passerelle. Faire connaître les structures respectives au public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>
                <a:latin typeface="Georgia" charset="0"/>
              </a:rPr>
              <a:t>Mieux identifier et </a:t>
            </a:r>
            <a:r>
              <a:rPr lang="fr-BE" b="1">
                <a:latin typeface="Georgia" charset="0"/>
              </a:rPr>
              <a:t>connaître les acteurs </a:t>
            </a:r>
            <a:r>
              <a:rPr lang="fr-BE">
                <a:latin typeface="Georgia" charset="0"/>
              </a:rPr>
              <a:t>de la zone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>
                <a:latin typeface="Georgia" charset="0"/>
              </a:rPr>
              <a:t>Favoriser l</a:t>
            </a:r>
            <a:r>
              <a:rPr lang="fr-BE" b="1">
                <a:latin typeface="Georgia" charset="0"/>
              </a:rPr>
              <a:t>’autonomie</a:t>
            </a:r>
            <a:r>
              <a:rPr lang="fr-BE">
                <a:latin typeface="Georgia" charset="0"/>
              </a:rPr>
              <a:t> du jeune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b="1">
                <a:latin typeface="Georgia" charset="0"/>
              </a:rPr>
              <a:t>Elargir son public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b="1">
                <a:latin typeface="Georgia" charset="0"/>
              </a:rPr>
              <a:t>Représenter un poids  en terme de revendication </a:t>
            </a:r>
          </a:p>
          <a:p>
            <a:endParaRPr lang="fr-BE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b="1">
                <a:latin typeface="Georgia" charset="0"/>
              </a:rPr>
              <a:t>Echanger entre professionnels sur les pratiques</a:t>
            </a:r>
          </a:p>
          <a:p>
            <a:endParaRPr lang="fr-BE">
              <a:latin typeface="Georgia" charset="0"/>
            </a:endParaRPr>
          </a:p>
          <a:p>
            <a:endParaRPr lang="fr-BE"/>
          </a:p>
          <a:p>
            <a:endParaRPr lang="fr-BE"/>
          </a:p>
          <a:p>
            <a:endParaRPr lang="fr-BE"/>
          </a:p>
          <a:p>
            <a:endParaRPr lang="fr-BE"/>
          </a:p>
          <a:p>
            <a:pPr>
              <a:buFontTx/>
              <a:buChar char="-"/>
            </a:pPr>
            <a:endParaRPr lang="fr-BE" sz="2000"/>
          </a:p>
          <a:p>
            <a:endParaRPr lang="fr-BE" sz="2000"/>
          </a:p>
          <a:p>
            <a:pPr algn="just"/>
            <a:endParaRPr lang="fr-FR" sz="2000">
              <a:latin typeface="Georgia" charset="0"/>
              <a:cs typeface="Times New Roman" charset="0"/>
            </a:endParaRPr>
          </a:p>
          <a:p>
            <a:pPr algn="just"/>
            <a:endParaRPr lang="fr-FR" sz="3200" b="1">
              <a:latin typeface="Times" charset="0"/>
              <a:cs typeface="Times New Roman" charset="0"/>
            </a:endParaRPr>
          </a:p>
          <a:p>
            <a:pPr algn="just"/>
            <a:endParaRPr lang="fr-FR" sz="3200" b="1">
              <a:latin typeface="Times" charset="0"/>
              <a:cs typeface="Times New Roman" charset="0"/>
            </a:endParaRPr>
          </a:p>
          <a:p>
            <a:pPr algn="just"/>
            <a:endParaRPr lang="fr-FR" sz="3200" b="1">
              <a:latin typeface="Times" charset="0"/>
              <a:cs typeface="Times New Roman" charset="0"/>
            </a:endParaRPr>
          </a:p>
          <a:p>
            <a:pPr algn="just"/>
            <a:endParaRPr lang="fr-FR" sz="3200" b="1">
              <a:latin typeface="Times" charset="0"/>
              <a:cs typeface="Times New Roman" charset="0"/>
            </a:endParaRP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6630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3B245D-2538-4AE7-B6F4-F373615650D9}" type="slidenum">
              <a:rPr lang="fr-BE" smtClean="0"/>
              <a:pPr/>
              <a:t>14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831616-4031-4F51-A452-7B09038C7ED6}" type="slidenum">
              <a:rPr lang="fr-BE" smtClean="0"/>
              <a:pPr/>
              <a:t>15</a:t>
            </a:fld>
            <a:endParaRPr lang="fr-BE" smtClean="0"/>
          </a:p>
        </p:txBody>
      </p:sp>
      <p:pic>
        <p:nvPicPr>
          <p:cNvPr id="27651" name="Image 1" descr="Macintosh HD:Users:altay:SuperDisk EXTERNE 1:IRFAM:Gouvernance locale Diversité:ZZ MJ/AMO:RAPPORTS:Rapport Final:Transversalité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882015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867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9CEA04-3198-4FC2-8AEB-299B40348653}" type="slidenum">
              <a:rPr lang="fr-BE" smtClean="0"/>
              <a:pPr/>
              <a:t>16</a:t>
            </a:fld>
            <a:endParaRPr lang="fr-BE" smtClean="0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447800" y="228600"/>
            <a:ext cx="7543800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rgbClr val="000000"/>
                </a:solidFill>
                <a:latin typeface="Georgia" charset="0"/>
                <a:cs typeface="Times New Roman" charset="0"/>
              </a:rPr>
              <a:t>Les facteurs et conditions de la transversalité</a:t>
            </a:r>
          </a:p>
          <a:p>
            <a:endParaRPr lang="fr-BE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La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volonté de travailler ensemble </a:t>
            </a:r>
            <a:r>
              <a:rPr lang="fr-BE" sz="1500">
                <a:solidFill>
                  <a:srgbClr val="000000"/>
                </a:solidFill>
                <a:latin typeface="Georgia" charset="0"/>
              </a:rPr>
              <a:t>(basée sur l’information, </a:t>
            </a:r>
          </a:p>
          <a:p>
            <a:r>
              <a:rPr lang="fr-BE" sz="1500">
                <a:solidFill>
                  <a:srgbClr val="000000"/>
                </a:solidFill>
                <a:latin typeface="Georgia" charset="0"/>
              </a:rPr>
              <a:t> l’interconnaissance et une relation de confiance entre équipes)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La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proximité géographique</a:t>
            </a:r>
          </a:p>
          <a:p>
            <a:pPr>
              <a:buFontTx/>
              <a:buChar char="-"/>
            </a:pPr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Le un point de vue commun sur le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secret professionnel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Un cadre bien défini qui suppose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une bonne compréhension des missions et des rôles de chacun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La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confiance du jeune </a:t>
            </a:r>
            <a:r>
              <a:rPr lang="fr-BE" sz="1500">
                <a:solidFill>
                  <a:srgbClr val="000000"/>
                </a:solidFill>
                <a:latin typeface="Georgia" charset="0"/>
              </a:rPr>
              <a:t>dans travailleurs sociaux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Des </a:t>
            </a:r>
            <a:r>
              <a:rPr lang="fr-BE" sz="1500" b="1">
                <a:solidFill>
                  <a:srgbClr val="000000"/>
                </a:solidFill>
                <a:latin typeface="Georgia" charset="0"/>
              </a:rPr>
              <a:t>modalités de régulation/gestion du partenariat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Le soutien du pouvoir communal</a:t>
            </a:r>
          </a:p>
          <a:p>
            <a:r>
              <a:rPr lang="fr-BE" sz="1500" b="1">
                <a:solidFill>
                  <a:srgbClr val="000000"/>
                </a:solidFill>
                <a:latin typeface="Georgia" charset="0"/>
              </a:rPr>
              <a:t> </a:t>
            </a: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Des appels à projets facilitateurs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Des formations communes aux travailleurs des deux structures</a:t>
            </a:r>
          </a:p>
          <a:p>
            <a:endParaRPr lang="fr-BE" sz="1500">
              <a:solidFill>
                <a:srgbClr val="000000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500">
                <a:solidFill>
                  <a:srgbClr val="000000"/>
                </a:solidFill>
                <a:latin typeface="Georgia" charset="0"/>
              </a:rPr>
              <a:t>Des espaces de négociation et de mise en commun des pratiques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1619250" y="1098550"/>
            <a:ext cx="727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BE"/>
              <a:t> </a:t>
            </a:r>
          </a:p>
        </p:txBody>
      </p:sp>
      <p:sp>
        <p:nvSpPr>
          <p:cNvPr id="29702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1D182E-08EB-4CD5-B4F0-D4ABB7910CBA}" type="slidenum">
              <a:rPr lang="fr-BE" smtClean="0"/>
              <a:pPr/>
              <a:t>17</a:t>
            </a:fld>
            <a:endParaRPr lang="fr-BE" smtClean="0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1524000" y="1524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Georgia" charset="0"/>
                <a:cs typeface="Times New Roman" charset="0"/>
              </a:rPr>
              <a:t>Les difficultés/freins aux collaborations</a:t>
            </a:r>
            <a:endParaRPr lang="fr-BE" sz="2400">
              <a:latin typeface="Georgia" charset="0"/>
              <a:cs typeface="Times New Roman" charset="0"/>
            </a:endParaRP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1447800" y="685800"/>
            <a:ext cx="734536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Les travailleurs pas toujours au clair par rapport aux différences de missions - Déficits de </a:t>
            </a:r>
            <a:r>
              <a:rPr lang="fr-BE" sz="1600" b="1">
                <a:latin typeface="Georgia" charset="0"/>
              </a:rPr>
              <a:t>connaissances mutuelles </a:t>
            </a:r>
          </a:p>
          <a:p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Le </a:t>
            </a:r>
            <a:r>
              <a:rPr lang="fr-BE" sz="1600" b="1">
                <a:latin typeface="Georgia" charset="0"/>
              </a:rPr>
              <a:t>marquage de territoire </a:t>
            </a:r>
            <a:r>
              <a:rPr lang="fr-BE" sz="1600">
                <a:latin typeface="Georgia" charset="0"/>
              </a:rPr>
              <a:t>peu clair</a:t>
            </a:r>
          </a:p>
          <a:p>
            <a:pPr>
              <a:buFont typeface="Wingdings" charset="2"/>
              <a:buChar char="§"/>
            </a:pPr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Les </a:t>
            </a:r>
            <a:r>
              <a:rPr lang="fr-BE" sz="1600" b="1">
                <a:latin typeface="Georgia" charset="0"/>
              </a:rPr>
              <a:t>différences de public </a:t>
            </a:r>
            <a:r>
              <a:rPr lang="fr-BE" sz="1600">
                <a:latin typeface="Georgia" charset="0"/>
              </a:rPr>
              <a:t>en termes d’origine sociale et de tranches d’âges, difficiles à articuler</a:t>
            </a:r>
          </a:p>
          <a:p>
            <a:pPr>
              <a:buFont typeface="Wingdings" charset="2"/>
              <a:buChar char="§"/>
            </a:pPr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 Les </a:t>
            </a:r>
            <a:r>
              <a:rPr lang="fr-BE" sz="1600" b="1">
                <a:latin typeface="Georgia" charset="0"/>
              </a:rPr>
              <a:t>cadres réglementaires </a:t>
            </a:r>
            <a:r>
              <a:rPr lang="fr-BE" sz="1600">
                <a:latin typeface="Georgia" charset="0"/>
              </a:rPr>
              <a:t>différents dans les deux types de structures</a:t>
            </a:r>
          </a:p>
          <a:p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 </a:t>
            </a:r>
            <a:r>
              <a:rPr lang="fr-BE" sz="1600" b="1">
                <a:latin typeface="Georgia" charset="0"/>
              </a:rPr>
              <a:t>Déficits de communication </a:t>
            </a:r>
            <a:r>
              <a:rPr lang="fr-BE" sz="1600">
                <a:latin typeface="Georgia" charset="0"/>
              </a:rPr>
              <a:t>entre et dans les équipes</a:t>
            </a:r>
          </a:p>
          <a:p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>
                <a:latin typeface="Georgia" charset="0"/>
              </a:rPr>
              <a:t> </a:t>
            </a:r>
            <a:r>
              <a:rPr lang="fr-BE" sz="1600" b="1">
                <a:latin typeface="Georgia" charset="0"/>
              </a:rPr>
              <a:t>Concurrence pour l’obtention de moyens financiers</a:t>
            </a:r>
            <a:r>
              <a:rPr lang="fr-BE" sz="1600">
                <a:latin typeface="Georgia" charset="0"/>
              </a:rPr>
              <a:t>. Phénomène plus marquée si les organismes sont dans la survie</a:t>
            </a:r>
          </a:p>
          <a:p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 b="1">
                <a:latin typeface="Georgia" charset="0"/>
              </a:rPr>
              <a:t>Différences de diplômes, de salaires et de conditions de travail  </a:t>
            </a:r>
            <a:r>
              <a:rPr lang="fr-BE" sz="1600">
                <a:latin typeface="Georgia" charset="0"/>
              </a:rPr>
              <a:t>peu appréciées</a:t>
            </a:r>
          </a:p>
          <a:p>
            <a:endParaRPr lang="fr-BE" sz="1600"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 b="1">
                <a:latin typeface="Georgia" charset="0"/>
              </a:rPr>
              <a:t>Sentiment d’être instrumentalisés </a:t>
            </a:r>
            <a:r>
              <a:rPr lang="fr-BE" sz="1600">
                <a:latin typeface="Georgia" charset="0"/>
              </a:rPr>
              <a:t>pour son public (sentiment propre aux MJ particulièrement exposé lors des séminaires)</a:t>
            </a:r>
            <a:endParaRPr lang="fr-BE" sz="1600">
              <a:solidFill>
                <a:srgbClr val="595959"/>
              </a:solidFill>
              <a:latin typeface="Georgia" charset="0"/>
            </a:endParaRPr>
          </a:p>
          <a:p>
            <a:endParaRPr lang="fr-BE" sz="1600" b="1">
              <a:solidFill>
                <a:srgbClr val="595959"/>
              </a:solidFill>
              <a:latin typeface="Georgia" charset="0"/>
            </a:endParaRPr>
          </a:p>
          <a:p>
            <a:pPr>
              <a:buFont typeface="Wingdings" charset="2"/>
              <a:buChar char="§"/>
            </a:pPr>
            <a:r>
              <a:rPr lang="fr-BE" sz="1600" b="1">
                <a:latin typeface="Georgia" charset="0"/>
              </a:rPr>
              <a:t>Le contexte politique local </a:t>
            </a:r>
            <a:r>
              <a:rPr lang="fr-BE" sz="1600">
                <a:latin typeface="Georgia" charset="0"/>
              </a:rPr>
              <a:t>&gt; divergences de philosophie et de travail (également remarquées dans la fréquentation des séminaires)</a:t>
            </a:r>
          </a:p>
          <a:p>
            <a:endParaRPr lang="fr-BE" sz="1600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286000" y="2603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BE"/>
          </a:p>
          <a:p>
            <a:r>
              <a:rPr lang="fr-BE"/>
              <a:t> 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692275" y="765175"/>
            <a:ext cx="69310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ctr"/>
            <a:r>
              <a:rPr lang="fr-BE" sz="1600" b="1">
                <a:solidFill>
                  <a:srgbClr val="00B050"/>
                </a:solidFill>
                <a:latin typeface="Georgia" charset="0"/>
              </a:rPr>
              <a:t>Pour les professionnels, la collaboration bien gérée = source de richesse</a:t>
            </a:r>
          </a:p>
          <a:p>
            <a:pPr algn="just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60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Favorise un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marquage clair et positif des territoires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des professionnels en interaction</a:t>
            </a:r>
          </a:p>
          <a:p>
            <a:pPr algn="just">
              <a:buFont typeface="Arial" charset="0"/>
              <a:buChar char="•"/>
            </a:pPr>
            <a:endParaRPr lang="fr-FR" sz="16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FR" sz="1600">
                <a:solidFill>
                  <a:srgbClr val="000000"/>
                </a:solidFill>
                <a:latin typeface="Georgia" charset="0"/>
              </a:rPr>
              <a:t> Favorise un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climat de confiance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entre travailleurs de terrain et les directions</a:t>
            </a:r>
            <a:r>
              <a:rPr lang="fr-BE" sz="1600">
                <a:solidFill>
                  <a:srgbClr val="000000"/>
                </a:solidFill>
                <a:latin typeface="Georgia" charset="0"/>
              </a:rPr>
              <a:t> </a:t>
            </a:r>
          </a:p>
          <a:p>
            <a:pPr algn="just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60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Source de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satisfaction et de bien-être au travail</a:t>
            </a:r>
            <a:endParaRPr lang="fr-BE" sz="1600" b="1">
              <a:solidFill>
                <a:srgbClr val="000000"/>
              </a:solidFill>
              <a:latin typeface="Georgia" charset="0"/>
            </a:endParaRPr>
          </a:p>
          <a:p>
            <a:pPr algn="just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FR" sz="1600">
                <a:solidFill>
                  <a:srgbClr val="000000"/>
                </a:solidFill>
                <a:latin typeface="Georgia" charset="0"/>
              </a:rPr>
              <a:t> Constitue une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source de richesse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pour les professionnels et les jeunes ; le partenariat</a:t>
            </a:r>
            <a:r>
              <a:rPr lang="fr-BE" sz="1600" i="1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BE" sz="1600">
                <a:solidFill>
                  <a:srgbClr val="000000"/>
                </a:solidFill>
                <a:latin typeface="Georgia" charset="0"/>
              </a:rPr>
              <a:t>valorise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la diversité de genre, de culture d’origine, de culture professionnelle, permet de diffuser l’image d’adultes qui collaborent au-delà des diversités</a:t>
            </a:r>
            <a:endParaRPr lang="fr-BE" sz="1600" b="1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FR" sz="1600">
                <a:solidFill>
                  <a:srgbClr val="000000"/>
                </a:solidFill>
                <a:latin typeface="Georgia" charset="0"/>
              </a:rPr>
              <a:t>Entraîne un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climat d’ouverture et d’écoute;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les identités  de chaque acteur se transforment de manière intégrative tout en gardant leurs spécificités propres</a:t>
            </a:r>
          </a:p>
          <a:p>
            <a:endParaRPr lang="fr-FR" sz="16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FR" sz="1600">
                <a:solidFill>
                  <a:srgbClr val="000000"/>
                </a:solidFill>
                <a:latin typeface="Georgia" charset="0"/>
              </a:rPr>
              <a:t>Permet </a:t>
            </a:r>
            <a:r>
              <a:rPr lang="fr-FR" sz="1600" b="1">
                <a:solidFill>
                  <a:srgbClr val="000000"/>
                </a:solidFill>
                <a:latin typeface="Georgia" charset="0"/>
              </a:rPr>
              <a:t>l’échange de bonnes pratiques </a:t>
            </a:r>
            <a:r>
              <a:rPr lang="fr-FR" sz="1600">
                <a:solidFill>
                  <a:srgbClr val="000000"/>
                </a:solidFill>
                <a:latin typeface="Georgia" charset="0"/>
              </a:rPr>
              <a:t>entre les équipes respectives, etc.</a:t>
            </a:r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/>
            <a:endParaRPr lang="fr-BE" sz="1600">
              <a:solidFill>
                <a:srgbClr val="000000"/>
              </a:solidFill>
              <a:latin typeface="Georgia" charset="0"/>
            </a:endParaRPr>
          </a:p>
          <a:p>
            <a:pPr algn="just"/>
            <a:r>
              <a:rPr lang="fr-BE" sz="1600">
                <a:solidFill>
                  <a:srgbClr val="000000"/>
                </a:solidFill>
                <a:latin typeface="Georgia" charset="0"/>
              </a:rPr>
              <a:t> </a:t>
            </a:r>
          </a:p>
          <a:p>
            <a:pPr algn="just"/>
            <a:endParaRPr lang="fr-FR" sz="1600">
              <a:solidFill>
                <a:srgbClr val="000000"/>
              </a:solidFill>
              <a:latin typeface="Georgia" charset="0"/>
              <a:cs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770063" y="333375"/>
            <a:ext cx="643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>
                <a:latin typeface="Georgia" charset="0"/>
                <a:cs typeface="Times New Roman" charset="0"/>
              </a:rPr>
              <a:t>Les impacts de la transversalité</a:t>
            </a:r>
            <a:endParaRPr lang="fr-FR" sz="2400">
              <a:latin typeface="Georgia" charset="0"/>
              <a:cs typeface="Times New Roman" charset="0"/>
            </a:endParaRPr>
          </a:p>
        </p:txBody>
      </p:sp>
      <p:sp>
        <p:nvSpPr>
          <p:cNvPr id="30728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D81D03-A621-4369-AA65-236C97869828}" type="slidenum">
              <a:rPr lang="fr-BE" smtClean="0"/>
              <a:pPr/>
              <a:t>18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286000" y="2603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BE"/>
          </a:p>
          <a:p>
            <a:r>
              <a:rPr lang="fr-BE"/>
              <a:t> 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447800" y="228600"/>
            <a:ext cx="74676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>
                <a:solidFill>
                  <a:srgbClr val="00B050"/>
                </a:solidFill>
                <a:latin typeface="Georgia" charset="0"/>
              </a:rPr>
              <a:t> </a:t>
            </a:r>
            <a:r>
              <a:rPr lang="fr-BE" b="1">
                <a:solidFill>
                  <a:srgbClr val="00B050"/>
                </a:solidFill>
                <a:latin typeface="Georgia" charset="0"/>
              </a:rPr>
              <a:t>Pour </a:t>
            </a:r>
            <a:r>
              <a:rPr lang="fr-FR" b="1">
                <a:solidFill>
                  <a:srgbClr val="00B050"/>
                </a:solidFill>
                <a:latin typeface="Georgia" charset="0"/>
              </a:rPr>
              <a:t>les institutions = Clé de lecture « jeune » </a:t>
            </a:r>
          </a:p>
          <a:p>
            <a:pPr algn="ctr"/>
            <a:r>
              <a:rPr lang="fr-FR" sz="1400" b="1">
                <a:solidFill>
                  <a:srgbClr val="00B050"/>
                </a:solidFill>
                <a:latin typeface="Georgia" charset="0"/>
              </a:rPr>
              <a:t>des faits sociaux et institutionnels</a:t>
            </a:r>
            <a:endParaRPr lang="fr-BE" sz="1400">
              <a:solidFill>
                <a:srgbClr val="00B050"/>
              </a:solidFill>
              <a:latin typeface="Georgia" charset="0"/>
            </a:endParaRPr>
          </a:p>
          <a:p>
            <a:pPr algn="just"/>
            <a:endParaRPr lang="fr-BE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BE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BE" sz="1700">
                <a:solidFill>
                  <a:srgbClr val="000000"/>
                </a:solidFill>
                <a:latin typeface="Georgia" charset="0"/>
              </a:rPr>
              <a:t>La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plus value des coopérations AMO/MJ est entre autres une meilleure lisibilité, clarté de leurs actions</a:t>
            </a:r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FR" sz="1700">
                <a:solidFill>
                  <a:srgbClr val="000000"/>
                </a:solidFill>
                <a:latin typeface="Georgia" charset="0"/>
              </a:rPr>
              <a:t>Egalement : plus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visibilité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, les structures sont mieux connues et appréciées par les jeunes et leurs familles, les pouvoirs locaux, autres organismes, …</a:t>
            </a:r>
          </a:p>
          <a:p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FR" sz="1700">
                <a:solidFill>
                  <a:srgbClr val="000000"/>
                </a:solidFill>
                <a:latin typeface="Georgia" charset="0"/>
              </a:rPr>
              <a:t> Le nombre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de jeunes touchés 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augmente</a:t>
            </a:r>
            <a:r>
              <a:rPr lang="fr-BE" sz="1700">
                <a:solidFill>
                  <a:srgbClr val="000000"/>
                </a:solidFill>
                <a:latin typeface="Georgia" charset="0"/>
              </a:rPr>
              <a:t> et 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le territoire d’action s’élargit, les jeunes touchés se diversifient</a:t>
            </a:r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BE" sz="170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La transversalité au sens 1+1=3 devient un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point fort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: la pertinence, la cohérence, l’efficience et l’efficacité des actions augmentent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, 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selon les acteurs</a:t>
            </a:r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>
              <a:buFont typeface="Arial" charset="0"/>
              <a:buChar char="•"/>
            </a:pPr>
            <a:r>
              <a:rPr lang="fr-FR" sz="1700">
                <a:solidFill>
                  <a:srgbClr val="000000"/>
                </a:solidFill>
                <a:latin typeface="Georgia" charset="0"/>
              </a:rPr>
              <a:t>La collaboration entre les institutions favorise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la culture de l’évaluation continue et participative, ainsi que l’échanges de pratiques</a:t>
            </a:r>
            <a:endParaRPr lang="fr-BE" sz="1700" b="1">
              <a:solidFill>
                <a:srgbClr val="000000"/>
              </a:solidFill>
              <a:latin typeface="Georgia" charset="0"/>
            </a:endParaRPr>
          </a:p>
          <a:p>
            <a:pPr algn="just"/>
            <a:endParaRPr lang="fr-BE" sz="170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i="1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FR" sz="1700">
                <a:solidFill>
                  <a:srgbClr val="000000"/>
                </a:solidFill>
                <a:latin typeface="Georgia" charset="0"/>
              </a:rPr>
              <a:t>Renforcement des capacités à s’inscrire dans </a:t>
            </a:r>
            <a:r>
              <a:rPr lang="fr-FR" sz="1700" b="1">
                <a:solidFill>
                  <a:srgbClr val="000000"/>
                </a:solidFill>
                <a:latin typeface="Georgia" charset="0"/>
              </a:rPr>
              <a:t>un réseau social et à communiquer mieux dans un contexte interprofessionnel</a:t>
            </a:r>
          </a:p>
          <a:p>
            <a:pPr algn="just">
              <a:buFont typeface="Arial" charset="0"/>
              <a:buChar char="•"/>
            </a:pPr>
            <a:endParaRPr lang="fr-FR" sz="1700" b="1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FR" sz="1700" b="1">
                <a:solidFill>
                  <a:srgbClr val="000000"/>
                </a:solidFill>
                <a:latin typeface="Georgia" charset="0"/>
              </a:rPr>
              <a:t>Ouvre la possibilité à des collaborations extra-locales</a:t>
            </a:r>
            <a:endParaRPr lang="fr-FR" sz="1700">
              <a:solidFill>
                <a:srgbClr val="000000"/>
              </a:solidFill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175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EFEA41-0185-4C6B-AEBC-1922CFA7B223}" type="slidenum">
              <a:rPr lang="fr-BE" smtClean="0"/>
              <a:pPr/>
              <a:t>19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1547813" y="246063"/>
            <a:ext cx="71278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3600" b="1"/>
          </a:p>
          <a:p>
            <a:pPr algn="ctr"/>
            <a:r>
              <a:rPr lang="fr-FR" sz="3200" b="1">
                <a:solidFill>
                  <a:srgbClr val="B62C53"/>
                </a:solidFill>
                <a:latin typeface="Georgia" charset="0"/>
              </a:rPr>
              <a:t>« CO-CONSTRUIRE DES TRANSVERSALITÉS POUR UNE MEILLEURE VALORISATION</a:t>
            </a:r>
            <a:r>
              <a:rPr lang="fr-BE" sz="3200">
                <a:solidFill>
                  <a:srgbClr val="B62C53"/>
                </a:solidFill>
                <a:latin typeface="Georgia" charset="0"/>
              </a:rPr>
              <a:t> </a:t>
            </a:r>
            <a:r>
              <a:rPr lang="fr-BE" sz="3200" b="1">
                <a:solidFill>
                  <a:srgbClr val="B62C53"/>
                </a:solidFill>
                <a:latin typeface="Georgia" charset="0"/>
              </a:rPr>
              <a:t>DES DIVERSITÉS »</a:t>
            </a:r>
            <a:endParaRPr lang="fr-FR" sz="3200" b="1">
              <a:solidFill>
                <a:srgbClr val="B62C53"/>
              </a:solidFill>
              <a:latin typeface="Georgia" charset="0"/>
            </a:endParaRPr>
          </a:p>
          <a:p>
            <a:pPr algn="ctr"/>
            <a:endParaRPr lang="fr-FR" sz="3600" b="1"/>
          </a:p>
          <a:p>
            <a:pPr algn="ctr"/>
            <a:endParaRPr lang="fr-FR" sz="3600" b="1"/>
          </a:p>
          <a:p>
            <a:pPr algn="ctr"/>
            <a:r>
              <a:rPr lang="fr-FR" sz="2800" b="1" i="1"/>
              <a:t>PAR PATRICIA ALEN ET ALTAY MANÇO </a:t>
            </a:r>
            <a:endParaRPr lang="fr-BE" sz="2000" b="1" i="1"/>
          </a:p>
          <a:p>
            <a:pPr algn="ctr"/>
            <a:r>
              <a:rPr lang="fr-FR" sz="3600" i="1"/>
              <a:t> </a:t>
            </a:r>
            <a:endParaRPr lang="fr-BE" sz="3600" b="1"/>
          </a:p>
          <a:p>
            <a:pPr algn="ctr"/>
            <a:endParaRPr lang="fr-FR" sz="2800">
              <a:cs typeface="Times New Roman" charset="0"/>
            </a:endParaRPr>
          </a:p>
          <a:p>
            <a:pPr algn="ctr" eaLnBrk="0" hangingPunct="0"/>
            <a:endParaRPr lang="fr-FR" sz="1000"/>
          </a:p>
          <a:p>
            <a:pPr algn="ctr" eaLnBrk="0" hangingPunct="0"/>
            <a:endParaRPr lang="fr-FR" sz="1000"/>
          </a:p>
          <a:p>
            <a:pPr algn="ctr" eaLnBrk="0" hangingPunct="0"/>
            <a:endParaRPr lang="fr-FR" sz="1000"/>
          </a:p>
          <a:p>
            <a:pPr algn="ctr" eaLnBrk="0" hangingPunct="0"/>
            <a:endParaRPr lang="fr-FR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FECCF3-5562-4B64-BAD7-A0C0143796D4}" type="slidenum">
              <a:rPr lang="fr-BE" smtClean="0"/>
              <a:pPr/>
              <a:t>2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2286000" y="2603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BE"/>
          </a:p>
          <a:p>
            <a:r>
              <a:rPr lang="fr-BE"/>
              <a:t> 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371600" y="228600"/>
            <a:ext cx="7467600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rgbClr val="00B050"/>
                </a:solidFill>
                <a:latin typeface="Georgia" charset="0"/>
              </a:rPr>
              <a:t>Pour les jeunes = valorisation de la diversité</a:t>
            </a:r>
            <a:endParaRPr lang="fr-BE" dirty="0">
              <a:solidFill>
                <a:srgbClr val="00B05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endParaRPr lang="fr-BE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i="1" dirty="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Ces collaborations </a:t>
            </a:r>
            <a:r>
              <a:rPr lang="fr-FR" sz="1700" dirty="0">
                <a:solidFill>
                  <a:srgbClr val="000000"/>
                </a:solidFill>
                <a:latin typeface="Georgia" charset="0"/>
              </a:rPr>
              <a:t>favorisent </a:t>
            </a:r>
            <a:r>
              <a:rPr lang="fr-FR" sz="1700" b="1" dirty="0">
                <a:solidFill>
                  <a:srgbClr val="000000"/>
                </a:solidFill>
                <a:latin typeface="Georgia" charset="0"/>
              </a:rPr>
              <a:t>l’intégration sociale </a:t>
            </a:r>
            <a:r>
              <a:rPr lang="fr-FR" sz="1700" dirty="0">
                <a:solidFill>
                  <a:srgbClr val="000000"/>
                </a:solidFill>
                <a:latin typeface="Georgia" charset="0"/>
              </a:rPr>
              <a:t>des jeunes dans des institutions diverses</a:t>
            </a:r>
          </a:p>
          <a:p>
            <a:pPr algn="just"/>
            <a:endParaRPr lang="fr-BE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Offrent plus de chances de </a:t>
            </a: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trouver une réponse adaptée 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à centres d’intérêts/besoins </a:t>
            </a:r>
            <a:r>
              <a:rPr lang="fr-BE" sz="1700" dirty="0" err="1">
                <a:solidFill>
                  <a:srgbClr val="000000"/>
                </a:solidFill>
                <a:latin typeface="Georgia" charset="0"/>
              </a:rPr>
              <a:t>forcéments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diversifiés des jeunes</a:t>
            </a:r>
          </a:p>
          <a:p>
            <a:pPr algn="just"/>
            <a:endParaRPr lang="fr-BE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Sont un </a:t>
            </a: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apprentissage de la mobilité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, ouverture, confiance, …</a:t>
            </a:r>
          </a:p>
          <a:p>
            <a:pPr algn="just">
              <a:buFont typeface="Arial" charset="0"/>
              <a:buChar char="•"/>
            </a:pPr>
            <a:endParaRPr lang="fr-BE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Offrent de la </a:t>
            </a: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s</a:t>
            </a:r>
            <a:r>
              <a:rPr lang="fr-FR" sz="1700" b="1" dirty="0" err="1">
                <a:solidFill>
                  <a:srgbClr val="000000"/>
                </a:solidFill>
                <a:latin typeface="Georgia" charset="0"/>
              </a:rPr>
              <a:t>écurité</a:t>
            </a:r>
            <a:r>
              <a:rPr lang="fr-FR" sz="1700" b="1" dirty="0">
                <a:solidFill>
                  <a:srgbClr val="000000"/>
                </a:solidFill>
                <a:latin typeface="Georgia" charset="0"/>
              </a:rPr>
              <a:t> affective </a:t>
            </a:r>
            <a:r>
              <a:rPr lang="fr-FR" sz="1700" dirty="0">
                <a:solidFill>
                  <a:srgbClr val="000000"/>
                </a:solidFill>
                <a:latin typeface="Georgia" charset="0"/>
              </a:rPr>
              <a:t>sur les territoires d’au moins deux institutions</a:t>
            </a:r>
          </a:p>
          <a:p>
            <a:pPr algn="just">
              <a:buFont typeface="Arial" charset="0"/>
              <a:buChar char="•"/>
            </a:pPr>
            <a:endParaRPr lang="fr-FR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Permettent une </a:t>
            </a: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meilleure identification ou lisibilité 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des acteurs, des fonctions</a:t>
            </a:r>
          </a:p>
          <a:p>
            <a:pPr algn="just"/>
            <a:endParaRPr lang="fr-BE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Le jeune bouge, il est </a:t>
            </a:r>
            <a:r>
              <a:rPr lang="fr-BE" sz="1700" b="1" dirty="0">
                <a:solidFill>
                  <a:srgbClr val="000000"/>
                </a:solidFill>
                <a:latin typeface="Georgia" charset="0"/>
              </a:rPr>
              <a:t>moins stigmatisé</a:t>
            </a: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, moins identifié à un territoire </a:t>
            </a:r>
            <a:r>
              <a:rPr lang="fr-BE" sz="1700" i="1" dirty="0">
                <a:solidFill>
                  <a:srgbClr val="000000"/>
                </a:solidFill>
                <a:latin typeface="Georgia" charset="0"/>
              </a:rPr>
              <a:t>« sa maison, son quartier, … »</a:t>
            </a:r>
          </a:p>
          <a:p>
            <a:pPr algn="just"/>
            <a:endParaRPr lang="fr-BE" sz="1700" dirty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1700" dirty="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FR" sz="1700" dirty="0">
                <a:solidFill>
                  <a:srgbClr val="000000"/>
                </a:solidFill>
                <a:latin typeface="Georgia" charset="0"/>
              </a:rPr>
              <a:t>La collaboration et l’ouverture mutuelle entre les professionnels est un </a:t>
            </a:r>
            <a:r>
              <a:rPr lang="fr-FR" sz="1700" b="1" dirty="0">
                <a:solidFill>
                  <a:srgbClr val="000000"/>
                </a:solidFill>
                <a:latin typeface="Georgia" charset="0"/>
              </a:rPr>
              <a:t>modèle positif de construction identitaire </a:t>
            </a:r>
            <a:r>
              <a:rPr lang="fr-FR" sz="1700" dirty="0">
                <a:solidFill>
                  <a:srgbClr val="000000"/>
                </a:solidFill>
                <a:latin typeface="Georgia" charset="0"/>
              </a:rPr>
              <a:t>et de développement personnel : marquage pacifique de territoires, négociation, partages des tâches au-delà des diversités, etc.</a:t>
            </a:r>
            <a:endParaRPr lang="fr-BE" sz="1700" dirty="0">
              <a:solidFill>
                <a:srgbClr val="000000"/>
              </a:solidFill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2775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B257B7-BB71-42DD-80A4-307A166C2385}" type="slidenum">
              <a:rPr lang="fr-BE" smtClean="0"/>
              <a:pPr/>
              <a:t>20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3B65-C2A9-4180-ADCD-4DEB52C5A07E}" type="slidenum">
              <a:rPr lang="fr-BE" smtClean="0"/>
              <a:pPr/>
              <a:t>21</a:t>
            </a:fld>
            <a:endParaRPr lang="fr-BE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806450" y="2133600"/>
            <a:ext cx="75311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latin typeface="Georgia" charset="0"/>
                <a:cs typeface="Times New Roman" charset="0"/>
              </a:rPr>
              <a:t> </a:t>
            </a:r>
            <a:r>
              <a:rPr lang="fr-FR" sz="4800" b="1">
                <a:latin typeface="Georgia" charset="0"/>
                <a:cs typeface="Times New Roman" charset="0"/>
              </a:rPr>
              <a:t>PISTES </a:t>
            </a:r>
          </a:p>
          <a:p>
            <a:pPr algn="ctr"/>
            <a:r>
              <a:rPr lang="fr-FR" sz="4800" b="1">
                <a:latin typeface="Georgia" charset="0"/>
                <a:cs typeface="Times New Roman" charset="0"/>
              </a:rPr>
              <a:t>ET RECOMMANDATIONS</a:t>
            </a:r>
          </a:p>
          <a:p>
            <a:pPr algn="ctr"/>
            <a:endParaRPr lang="fr-BE" sz="4800" b="1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1547813" y="2463800"/>
            <a:ext cx="691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447800" y="-279400"/>
            <a:ext cx="74453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 sz="2400" dirty="0">
              <a:latin typeface="Georgia" charset="0"/>
            </a:endParaRPr>
          </a:p>
          <a:p>
            <a:pPr algn="ctr"/>
            <a:endParaRPr lang="fr-BE" sz="2400" dirty="0">
              <a:latin typeface="Georgia" charset="0"/>
            </a:endParaRPr>
          </a:p>
          <a:p>
            <a:pPr algn="ctr"/>
            <a:endParaRPr lang="fr-BE" sz="2400" dirty="0">
              <a:latin typeface="Georgia" charset="0"/>
            </a:endParaRPr>
          </a:p>
          <a:p>
            <a:pPr algn="ctr"/>
            <a:r>
              <a:rPr lang="fr-BE" sz="2400" b="1" dirty="0">
                <a:solidFill>
                  <a:srgbClr val="00B050"/>
                </a:solidFill>
                <a:latin typeface="Georgia" charset="0"/>
              </a:rPr>
              <a:t>Les constats et analyses généraux montrent:</a:t>
            </a:r>
          </a:p>
          <a:p>
            <a:pPr algn="ctr"/>
            <a:endParaRPr lang="fr-BE" sz="2400" dirty="0"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sz="2400" b="1" dirty="0">
                <a:latin typeface="Georgia" charset="0"/>
              </a:rPr>
              <a:t> </a:t>
            </a:r>
            <a:r>
              <a:rPr lang="fr-BE" b="1" dirty="0">
                <a:latin typeface="Georgia" charset="0"/>
              </a:rPr>
              <a:t>Actions de transversalité = PLUS VALUE</a:t>
            </a:r>
          </a:p>
          <a:p>
            <a:pPr algn="just"/>
            <a:endParaRPr lang="fr-BE" b="1" dirty="0"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dirty="0">
                <a:latin typeface="Georgia" charset="0"/>
              </a:rPr>
              <a:t> </a:t>
            </a:r>
            <a:r>
              <a:rPr lang="fr-BE" b="1" dirty="0">
                <a:latin typeface="Georgia" charset="0"/>
              </a:rPr>
              <a:t>Cette plus value doit être reconnue et recherchée à tous les niveaux </a:t>
            </a:r>
            <a:r>
              <a:rPr lang="fr-BE" dirty="0">
                <a:latin typeface="Georgia" charset="0"/>
              </a:rPr>
              <a:t>de pouvoirs, de décisions et d’actions: « </a:t>
            </a:r>
            <a:r>
              <a:rPr lang="fr-BE" i="1" dirty="0">
                <a:latin typeface="Georgia" charset="0"/>
              </a:rPr>
              <a:t>l’exemple doit venir d’en haut … </a:t>
            </a:r>
            <a:r>
              <a:rPr lang="fr-BE" i="1" dirty="0" smtClean="0">
                <a:latin typeface="Georgia" charset="0"/>
              </a:rPr>
              <a:t>»</a:t>
            </a:r>
          </a:p>
          <a:p>
            <a:pPr algn="just">
              <a:buFont typeface="Arial" charset="0"/>
              <a:buChar char="•"/>
            </a:pPr>
            <a:endParaRPr lang="fr-BE" i="1" dirty="0">
              <a:latin typeface="Georgia" charset="0"/>
            </a:endParaRPr>
          </a:p>
          <a:p>
            <a:pPr algn="just"/>
            <a:endParaRPr lang="fr-BE" sz="2400" dirty="0">
              <a:latin typeface="Georgia" charset="0"/>
            </a:endParaRPr>
          </a:p>
          <a:p>
            <a:pPr algn="just">
              <a:buFont typeface="Wingdings" charset="2"/>
              <a:buChar char="Ø"/>
            </a:pPr>
            <a:r>
              <a:rPr lang="fr-BE" sz="2400" dirty="0">
                <a:solidFill>
                  <a:srgbClr val="000000"/>
                </a:solidFill>
                <a:latin typeface="Georgia" charset="0"/>
              </a:rPr>
              <a:t> </a:t>
            </a:r>
            <a:r>
              <a:rPr lang="fr-BE" dirty="0">
                <a:solidFill>
                  <a:srgbClr val="000000"/>
                </a:solidFill>
                <a:latin typeface="Georgia" charset="0"/>
              </a:rPr>
              <a:t>Où se situe réellement cette transversalité ?</a:t>
            </a:r>
          </a:p>
          <a:p>
            <a:pPr algn="just">
              <a:buFont typeface="Wingdings" charset="2"/>
              <a:buChar char="Ø"/>
            </a:pPr>
            <a:r>
              <a:rPr lang="fr-BE" dirty="0">
                <a:solidFill>
                  <a:srgbClr val="000000"/>
                </a:solidFill>
                <a:latin typeface="Georgia" charset="0"/>
              </a:rPr>
              <a:t>Comment chaque </a:t>
            </a:r>
            <a:r>
              <a:rPr lang="fr-BE" dirty="0">
                <a:latin typeface="Georgia" charset="0"/>
              </a:rPr>
              <a:t>acteur peut favoriser l’émergence de celle-ci?</a:t>
            </a:r>
          </a:p>
          <a:p>
            <a:pPr algn="just">
              <a:buFont typeface="Wingdings" charset="2"/>
              <a:buChar char="Ø"/>
            </a:pPr>
            <a:r>
              <a:rPr lang="fr-BE" dirty="0">
                <a:latin typeface="Georgia" charset="0"/>
              </a:rPr>
              <a:t>Par quels mécanismes et quelles articulations? </a:t>
            </a:r>
          </a:p>
          <a:p>
            <a:pPr algn="just">
              <a:buFont typeface="Wingdings" charset="2"/>
              <a:buChar char="Ø"/>
            </a:pPr>
            <a:r>
              <a:rPr lang="fr-BE" dirty="0">
                <a:latin typeface="Georgia" charset="0"/>
              </a:rPr>
              <a:t>A quels niveaux de pouvoir et d’action 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482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488A8-08A7-40AF-B3A4-B1711AFBCFBC}" type="slidenum">
              <a:rPr lang="fr-BE" smtClean="0"/>
              <a:pPr/>
              <a:t>22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86000" y="2603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BE"/>
          </a:p>
          <a:p>
            <a:r>
              <a:rPr lang="fr-BE"/>
              <a:t> </a:t>
            </a: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1476375" y="404813"/>
            <a:ext cx="73644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 dirty="0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 dirty="0">
                <a:latin typeface="Georgia" charset="0"/>
              </a:rPr>
              <a:t>.</a:t>
            </a:r>
            <a:endParaRPr lang="fr-FR" dirty="0">
              <a:latin typeface="Georgia" charset="0"/>
            </a:endParaRPr>
          </a:p>
        </p:txBody>
      </p:sp>
      <p:sp>
        <p:nvSpPr>
          <p:cNvPr id="3687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A125F3-0758-4472-A812-2205D208A2CC}" type="slidenum">
              <a:rPr lang="fr-BE" smtClean="0"/>
              <a:pPr/>
              <a:t>23</a:t>
            </a:fld>
            <a:endParaRPr lang="fr-BE" smtClean="0"/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1619250" y="765175"/>
            <a:ext cx="72009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fr-FR" sz="3200" b="1" dirty="0">
              <a:solidFill>
                <a:srgbClr val="00B050"/>
              </a:solidFill>
              <a:cs typeface="Times New Roman" charset="0"/>
            </a:endParaRPr>
          </a:p>
          <a:p>
            <a:pPr algn="ctr">
              <a:defRPr/>
            </a:pPr>
            <a:r>
              <a:rPr lang="fr-FR" sz="2000" b="1" dirty="0">
                <a:solidFill>
                  <a:srgbClr val="00B050"/>
                </a:solidFill>
                <a:latin typeface="+mn-lt"/>
              </a:rPr>
              <a:t>Au niveau local : recommandations pédagogiques à l’attention des acteurs de terrain</a:t>
            </a:r>
            <a:endParaRPr lang="fr-BE" sz="2000" dirty="0">
              <a:solidFill>
                <a:srgbClr val="00B050"/>
              </a:solidFill>
              <a:latin typeface="+mn-lt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just">
              <a:defRPr/>
            </a:pPr>
            <a:endParaRPr lang="fr-FR" sz="2800" dirty="0">
              <a:latin typeface="Georgia" charset="0"/>
              <a:cs typeface="Times New Roman" charset="0"/>
            </a:endParaRPr>
          </a:p>
          <a:p>
            <a:pPr algn="just">
              <a:defRPr/>
            </a:pPr>
            <a:r>
              <a:rPr lang="fr-FR" sz="2000" b="1" dirty="0">
                <a:latin typeface="Georgia" charset="0"/>
                <a:cs typeface="Times New Roman" charset="0"/>
              </a:rPr>
              <a:t>Deux conditions de base:</a:t>
            </a:r>
          </a:p>
          <a:p>
            <a:pPr algn="just">
              <a:defRPr/>
            </a:pPr>
            <a:endParaRPr lang="fr-FR" dirty="0">
              <a:latin typeface="Georgia" charset="0"/>
              <a:cs typeface="Times New Roman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fr-FR" dirty="0">
                <a:latin typeface="Georgia" charset="0"/>
                <a:cs typeface="Times New Roman" charset="0"/>
              </a:rPr>
              <a:t> Volonté de transversalité</a:t>
            </a:r>
          </a:p>
          <a:p>
            <a:pPr algn="just">
              <a:defRPr/>
            </a:pPr>
            <a:endParaRPr lang="fr-FR" dirty="0">
              <a:latin typeface="Georgia" charset="0"/>
              <a:cs typeface="Times New Roman" charset="0"/>
            </a:endParaRPr>
          </a:p>
          <a:p>
            <a:pPr algn="just">
              <a:defRPr/>
            </a:pPr>
            <a:r>
              <a:rPr lang="fr-FR" dirty="0">
                <a:latin typeface="Georgia" charset="0"/>
                <a:cs typeface="Times New Roman" charset="0"/>
              </a:rPr>
              <a:t> </a:t>
            </a:r>
            <a:r>
              <a:rPr lang="fr-FR" sz="1600" dirty="0">
                <a:latin typeface="Georgia" charset="0"/>
                <a:cs typeface="Times New Roman" charset="0"/>
              </a:rPr>
              <a:t>Qu’est-ce qui motive  le partenariat </a:t>
            </a:r>
            <a:r>
              <a:rPr lang="fr-FR" sz="1600" dirty="0" smtClean="0">
                <a:latin typeface="Georgia" charset="0"/>
                <a:cs typeface="Times New Roman" charset="0"/>
              </a:rPr>
              <a:t>?</a:t>
            </a:r>
          </a:p>
          <a:p>
            <a:pPr algn="just">
              <a:defRPr/>
            </a:pPr>
            <a:endParaRPr lang="fr-FR" sz="1600" dirty="0">
              <a:latin typeface="Georgia" charset="0"/>
              <a:cs typeface="Times New Roman" charset="0"/>
            </a:endParaRPr>
          </a:p>
          <a:p>
            <a:pPr algn="just">
              <a:defRPr/>
            </a:pPr>
            <a:endParaRPr lang="fr-FR" dirty="0">
              <a:latin typeface="Georgia" charset="0"/>
              <a:cs typeface="Times New Roman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fr-FR" dirty="0">
                <a:latin typeface="Georgia" charset="0"/>
                <a:cs typeface="Times New Roman" charset="0"/>
              </a:rPr>
              <a:t> Une proximité philosophique et géographique</a:t>
            </a:r>
          </a:p>
          <a:p>
            <a:pPr algn="just">
              <a:defRPr/>
            </a:pPr>
            <a:endParaRPr lang="fr-FR" dirty="0">
              <a:solidFill>
                <a:srgbClr val="000000"/>
              </a:solidFill>
              <a:latin typeface="Georgia" charset="0"/>
              <a:cs typeface="Times New Roman" charset="0"/>
            </a:endParaRPr>
          </a:p>
          <a:p>
            <a:pPr algn="just">
              <a:defRPr/>
            </a:pPr>
            <a:r>
              <a:rPr lang="fr-FR" dirty="0">
                <a:solidFill>
                  <a:srgbClr val="000000"/>
                </a:solidFill>
                <a:latin typeface="Georgia" charset="0"/>
                <a:cs typeface="Times New Roman" charset="0"/>
              </a:rPr>
              <a:t>(Cette dernière est à nuancer dans le cas des structures rurales)</a:t>
            </a: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just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FR" b="1" dirty="0">
              <a:cs typeface="Times New Roman" charset="0"/>
            </a:endParaRPr>
          </a:p>
          <a:p>
            <a:pPr algn="ctr">
              <a:defRPr/>
            </a:pPr>
            <a:endParaRPr lang="fr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03350" y="260350"/>
            <a:ext cx="7489825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b="1" dirty="0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just"/>
            <a:r>
              <a:rPr lang="fr-FR" sz="2000" b="1" dirty="0">
                <a:latin typeface="Georgia" charset="0"/>
                <a:cs typeface="Times New Roman" charset="0"/>
              </a:rPr>
              <a:t>Les étapes de la transversalité:</a:t>
            </a:r>
          </a:p>
          <a:p>
            <a:pPr algn="just"/>
            <a:endParaRPr lang="fr-FR" sz="2000" dirty="0">
              <a:latin typeface="Georgia" charset="0"/>
              <a:cs typeface="Times New Roman" charset="0"/>
            </a:endParaRPr>
          </a:p>
          <a:p>
            <a:pPr algn="just"/>
            <a:r>
              <a:rPr lang="fr-FR" sz="2000" dirty="0">
                <a:latin typeface="Georgia" charset="0"/>
                <a:cs typeface="Times New Roman" charset="0"/>
              </a:rPr>
              <a:t>1. </a:t>
            </a:r>
            <a:r>
              <a:rPr lang="fr-FR" dirty="0">
                <a:latin typeface="Georgia" charset="0"/>
                <a:cs typeface="Times New Roman" charset="0"/>
              </a:rPr>
              <a:t>Etre informés (personnels, administrateurs, etc.):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secret professionnel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contexte (territoire, politique…)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réalités (public)</a:t>
            </a: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2. Mise en débat et négociation: définition du cadre (souplesse)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3. Mise en œuvre du partenariat commun, peut prendre diverses formes</a:t>
            </a: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4. Evaluation: formelle, anecdotique ou inexistante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indicateurs clairs (qualitatifs et quantitatifs)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feed-back vers le partenaire et en interne</a:t>
            </a: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	- mise en débat</a:t>
            </a: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r>
              <a:rPr lang="fr-FR" dirty="0">
                <a:latin typeface="Georgia" charset="0"/>
                <a:cs typeface="Times New Roman" charset="0"/>
              </a:rPr>
              <a:t>5.  Diffusion &gt; contamination, effet boule de neige, etc.</a:t>
            </a: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79588" y="188913"/>
            <a:ext cx="7364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195513" y="549275"/>
            <a:ext cx="532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200" b="1">
                <a:solidFill>
                  <a:srgbClr val="FF0000"/>
                </a:solidFill>
              </a:rPr>
              <a:t> </a:t>
            </a:r>
            <a:endParaRPr lang="fr-FR" sz="32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789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44026-EF7D-4406-89BB-4D713FA77A1C}" type="slidenum">
              <a:rPr lang="fr-BE" smtClean="0"/>
              <a:pPr/>
              <a:t>24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03350" y="260350"/>
            <a:ext cx="74898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b="1" dirty="0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79588" y="188913"/>
            <a:ext cx="7364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195513" y="549275"/>
            <a:ext cx="532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200" b="1">
                <a:solidFill>
                  <a:srgbClr val="FF0000"/>
                </a:solidFill>
              </a:rPr>
              <a:t> </a:t>
            </a:r>
            <a:endParaRPr lang="fr-FR" sz="32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789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44026-EF7D-4406-89BB-4D713FA77A1C}" type="slidenum">
              <a:rPr lang="fr-BE" smtClean="0"/>
              <a:pPr/>
              <a:t>25</a:t>
            </a:fld>
            <a:endParaRPr lang="fr-BE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32657"/>
            <a:ext cx="595840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b="1" dirty="0" smtClean="0">
                <a:solidFill>
                  <a:srgbClr val="00B050"/>
                </a:solidFill>
              </a:rPr>
              <a:t>Au niveau intermédiaire : recommandations à l’attention des professionnels et « experts » </a:t>
            </a: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9672" y="1772816"/>
            <a:ext cx="676875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fr-FR" b="1" dirty="0" smtClean="0">
                <a:latin typeface="Georgia" charset="0"/>
                <a:cs typeface="Times New Roman" charset="0"/>
              </a:rPr>
              <a:t>Professionnaliser et formaliser la transversalité</a:t>
            </a:r>
          </a:p>
          <a:p>
            <a:pPr algn="just">
              <a:defRPr/>
            </a:pPr>
            <a:endParaRPr lang="fr-FR" dirty="0" smtClean="0">
              <a:latin typeface="Georgia" charset="0"/>
              <a:cs typeface="Times New Roman" charset="0"/>
            </a:endParaRPr>
          </a:p>
          <a:p>
            <a:pPr algn="just">
              <a:defRPr/>
            </a:pPr>
            <a:endParaRPr lang="fr-FR" dirty="0" smtClean="0">
              <a:latin typeface="Georgia" charset="0"/>
              <a:cs typeface="Times New Roman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fr-FR" b="1" dirty="0" smtClean="0">
                <a:latin typeface="Georgia" charset="0"/>
                <a:cs typeface="Times New Roman" charset="0"/>
              </a:rPr>
              <a:t>Organiser des formations sur des thèmes communs ou</a:t>
            </a:r>
          </a:p>
          <a:p>
            <a:pPr algn="just">
              <a:defRPr/>
            </a:pPr>
            <a:r>
              <a:rPr lang="fr-FR" sz="2000" b="1" dirty="0" smtClean="0">
                <a:latin typeface="Georgia" charset="0"/>
                <a:cs typeface="Times New Roman" charset="0"/>
              </a:rPr>
              <a:t>des formations « prétextes » </a:t>
            </a:r>
            <a:r>
              <a:rPr lang="fr-FR" sz="2000" dirty="0" smtClean="0">
                <a:latin typeface="Georgia" charset="0"/>
                <a:cs typeface="Times New Roman" charset="0"/>
              </a:rPr>
              <a:t>(briser la glace, créer l’échange…)</a:t>
            </a:r>
          </a:p>
          <a:p>
            <a:pPr algn="just">
              <a:defRPr/>
            </a:pPr>
            <a:r>
              <a:rPr lang="fr-FR" sz="1200" dirty="0" smtClean="0">
                <a:latin typeface="Georgia" charset="0"/>
                <a:cs typeface="Times New Roman" charset="0"/>
              </a:rPr>
              <a:t>Ex: EPTO</a:t>
            </a:r>
          </a:p>
          <a:p>
            <a:pPr algn="just">
              <a:defRPr/>
            </a:pPr>
            <a:endParaRPr lang="fr-FR" dirty="0" smtClean="0">
              <a:latin typeface="Georgia" charset="0"/>
              <a:cs typeface="Times New Roman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fr-FR" b="1" dirty="0" smtClean="0">
                <a:latin typeface="Georgia" charset="0"/>
                <a:cs typeface="Times New Roman" charset="0"/>
              </a:rPr>
              <a:t>Coordonner les actions et réflexions des professionnels</a:t>
            </a:r>
            <a:r>
              <a:rPr lang="fr-FR" dirty="0" smtClean="0">
                <a:latin typeface="Georgia" charset="0"/>
                <a:cs typeface="Times New Roman" charset="0"/>
              </a:rPr>
              <a:t> via la mise en place de plate-forme, groupes d’échanges régionaux, sites, publications…</a:t>
            </a:r>
          </a:p>
          <a:p>
            <a:pPr algn="just">
              <a:defRPr/>
            </a:pPr>
            <a:endParaRPr lang="fr-FR" dirty="0" smtClean="0">
              <a:latin typeface="Georgia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03350" y="260350"/>
            <a:ext cx="74898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b="1" dirty="0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79588" y="188913"/>
            <a:ext cx="7364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195513" y="549275"/>
            <a:ext cx="532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200" b="1">
                <a:solidFill>
                  <a:srgbClr val="FF0000"/>
                </a:solidFill>
              </a:rPr>
              <a:t> </a:t>
            </a:r>
            <a:endParaRPr lang="fr-FR" sz="32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789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44026-EF7D-4406-89BB-4D713FA77A1C}" type="slidenum">
              <a:rPr lang="fr-BE" smtClean="0"/>
              <a:pPr/>
              <a:t>26</a:t>
            </a:fld>
            <a:endParaRPr lang="fr-BE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32657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476672"/>
            <a:ext cx="5958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fr-FR" sz="2000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rgbClr val="00B050"/>
                </a:solidFill>
              </a:rPr>
              <a:t>Au niveau global : recommandations à l’attention des décideurs politiques de la CFWB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2204864"/>
            <a:ext cx="74888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latin typeface="Georgia" charset="0"/>
              </a:rPr>
              <a:t>Plusieurs niveaux de pouvoirs  impliqués de façon directe ou indirecte dans les projets Jeunesse, Aide à la jeunesse en CFWB: pas de cohésion sur le terrain si pas de collaboration entre Cabinet et Administration, avec l’implication des corps d’inspecteurs, ainsi que de l’ensemble des fédérations … </a:t>
            </a:r>
            <a:r>
              <a:rPr lang="fr-FR" sz="1600" i="1" dirty="0" smtClean="0">
                <a:solidFill>
                  <a:srgbClr val="000000"/>
                </a:solidFill>
                <a:latin typeface="Georgia" charset="0"/>
              </a:rPr>
              <a:t>« cette recherche est une avancée … »</a:t>
            </a:r>
          </a:p>
          <a:p>
            <a:pPr algn="ctr"/>
            <a:endParaRPr lang="fr-FR" sz="1600" dirty="0" smtClean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latin typeface="Georgia" charset="0"/>
              </a:rPr>
              <a:t> Subventions structurelles (conventions, agréments, …), ou conjoncturelles (subventions ponctuelles, appels à projets, …)  </a:t>
            </a:r>
          </a:p>
          <a:p>
            <a:pPr algn="just"/>
            <a:r>
              <a:rPr lang="fr-FR" sz="1600" dirty="0" smtClean="0">
                <a:solidFill>
                  <a:srgbClr val="000000"/>
                </a:solidFill>
                <a:latin typeface="Georgia" charset="0"/>
              </a:rPr>
              <a:t>Exemple le plus souvent cité : </a:t>
            </a:r>
            <a:r>
              <a:rPr lang="fr-FR" sz="1600" i="1" dirty="0" smtClean="0">
                <a:solidFill>
                  <a:srgbClr val="000000"/>
                </a:solidFill>
                <a:latin typeface="Georgia" charset="0"/>
              </a:rPr>
              <a:t>« ’ÉTÉ JEUNES’, un rôle d’impulsion notable, mais  ‘one </a:t>
            </a:r>
            <a:r>
              <a:rPr lang="fr-FR" sz="1600" i="1" dirty="0" err="1" smtClean="0">
                <a:solidFill>
                  <a:srgbClr val="000000"/>
                </a:solidFill>
                <a:latin typeface="Georgia" charset="0"/>
              </a:rPr>
              <a:t>shot</a:t>
            </a:r>
            <a:r>
              <a:rPr lang="fr-FR" sz="1600" i="1" dirty="0" smtClean="0">
                <a:solidFill>
                  <a:srgbClr val="000000"/>
                </a:solidFill>
                <a:latin typeface="Georgia" charset="0"/>
              </a:rPr>
              <a:t>’  qui ne suffit pas … »</a:t>
            </a:r>
            <a:endParaRPr lang="fr-FR" sz="1600" b="1" i="1" dirty="0" smtClean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endParaRPr lang="fr-FR" sz="1600" dirty="0" smtClean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latin typeface="Georgia" charset="0"/>
              </a:rPr>
              <a:t>Politique et rôle administration/cabinet ou comment pérenniser les actions: </a:t>
            </a:r>
            <a:r>
              <a:rPr lang="fr-FR" sz="1600" b="1" dirty="0" smtClean="0">
                <a:solidFill>
                  <a:srgbClr val="000000"/>
                </a:solidFill>
                <a:latin typeface="Georgia" charset="0"/>
              </a:rPr>
              <a:t>voir la contribution du cabinet – le travail avec les inspecteurs</a:t>
            </a:r>
            <a:endParaRPr lang="fr-BE" sz="1600" b="1" dirty="0" smtClean="0">
              <a:solidFill>
                <a:srgbClr val="000000"/>
              </a:solidFill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03350" y="260350"/>
            <a:ext cx="74898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b="1" dirty="0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79588" y="188913"/>
            <a:ext cx="7364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195513" y="549275"/>
            <a:ext cx="532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200" b="1">
                <a:solidFill>
                  <a:srgbClr val="FF0000"/>
                </a:solidFill>
              </a:rPr>
              <a:t> </a:t>
            </a:r>
            <a:endParaRPr lang="fr-FR" sz="32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789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44026-EF7D-4406-89BB-4D713FA77A1C}" type="slidenum">
              <a:rPr lang="fr-BE" smtClean="0"/>
              <a:pPr/>
              <a:t>27</a:t>
            </a:fld>
            <a:endParaRPr lang="fr-BE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32657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672" y="476671"/>
            <a:ext cx="7056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BE" b="1" dirty="0" smtClean="0">
                <a:latin typeface="Georgia" charset="0"/>
              </a:rPr>
              <a:t>Articuler les 2 démarches  </a:t>
            </a:r>
            <a:endParaRPr lang="fr-BE" dirty="0" smtClean="0">
              <a:latin typeface="Georgia" charset="0"/>
            </a:endParaRPr>
          </a:p>
          <a:p>
            <a:pPr lvl="1" algn="just">
              <a:buFontTx/>
              <a:buChar char="-"/>
            </a:pPr>
            <a:r>
              <a:rPr lang="fr-BE" dirty="0" smtClean="0">
                <a:latin typeface="Georgia" charset="0"/>
              </a:rPr>
              <a:t> Mener une réflexion sur questions de fonds:  les tranches d’âges, niveaux salarial, etc.</a:t>
            </a:r>
          </a:p>
          <a:p>
            <a:pPr lvl="1" algn="just"/>
            <a:endParaRPr lang="fr-BE" b="1" dirty="0" smtClean="0">
              <a:latin typeface="Georgia" charset="0"/>
            </a:endParaRPr>
          </a:p>
          <a:p>
            <a:pPr lvl="1" algn="just"/>
            <a:r>
              <a:rPr lang="fr-BE" dirty="0" smtClean="0">
                <a:latin typeface="Georgia" charset="0"/>
              </a:rPr>
              <a:t>-Axer sur démarche volontaire. Mais</a:t>
            </a:r>
            <a:r>
              <a:rPr lang="fr-BE" b="1" dirty="0" smtClean="0">
                <a:latin typeface="Georgia" charset="0"/>
              </a:rPr>
              <a:t> </a:t>
            </a:r>
            <a:r>
              <a:rPr lang="fr-BE" dirty="0" smtClean="0">
                <a:latin typeface="Georgia" charset="0"/>
              </a:rPr>
              <a:t>incitants à la culture collaboration et au « faire-ensemble »</a:t>
            </a:r>
          </a:p>
          <a:p>
            <a:pPr lvl="1" algn="just"/>
            <a:endParaRPr lang="fr-BE" b="1" dirty="0" smtClean="0">
              <a:latin typeface="Georgia" charset="0"/>
            </a:endParaRPr>
          </a:p>
          <a:p>
            <a:pPr lvl="1" algn="just"/>
            <a:r>
              <a:rPr lang="fr-BE" dirty="0" smtClean="0">
                <a:latin typeface="Georgia" charset="0"/>
              </a:rPr>
              <a:t>-Tenir compte de l’existence d’enjeux politiques, institutionnels et philosophiques  (fédérations, etc.), respect et échange </a:t>
            </a:r>
            <a:r>
              <a:rPr lang="fr-BE" sz="1600" dirty="0" smtClean="0">
                <a:solidFill>
                  <a:srgbClr val="000000"/>
                </a:solidFill>
                <a:latin typeface="Georgia" charset="0"/>
              </a:rPr>
              <a:t>: </a:t>
            </a:r>
            <a:r>
              <a:rPr lang="fr-BE" i="1" dirty="0" smtClean="0">
                <a:solidFill>
                  <a:srgbClr val="000000"/>
                </a:solidFill>
                <a:latin typeface="Georgia" charset="0"/>
              </a:rPr>
              <a:t> « Six fédérations réunies pour la première fois autour de la table ! »</a:t>
            </a:r>
          </a:p>
          <a:p>
            <a:pPr lvl="1" algn="just"/>
            <a:endParaRPr lang="fr-BE" i="1" dirty="0" smtClean="0">
              <a:solidFill>
                <a:srgbClr val="000000"/>
              </a:solidFill>
              <a:latin typeface="Georgia" charset="0"/>
            </a:endParaRPr>
          </a:p>
          <a:p>
            <a:pPr lvl="1" algn="just"/>
            <a:endParaRPr lang="fr-BE" i="1" dirty="0" smtClean="0">
              <a:solidFill>
                <a:srgbClr val="000000"/>
              </a:solidFill>
              <a:latin typeface="Georgia" charset="0"/>
            </a:endParaRPr>
          </a:p>
          <a:p>
            <a:pPr algn="just">
              <a:buFont typeface="Arial" charset="0"/>
              <a:buChar char="•"/>
            </a:pPr>
            <a:r>
              <a:rPr lang="fr-BE" b="1" dirty="0" smtClean="0">
                <a:latin typeface="Georgia" charset="0"/>
              </a:rPr>
              <a:t>Coordonner les politiques:</a:t>
            </a:r>
          </a:p>
          <a:p>
            <a:pPr algn="just"/>
            <a:r>
              <a:rPr lang="fr-BE" dirty="0" smtClean="0">
                <a:latin typeface="Georgia" charset="0"/>
              </a:rPr>
              <a:t>-Informer sur les sources de </a:t>
            </a:r>
            <a:r>
              <a:rPr lang="fr-BE" dirty="0" smtClean="0">
                <a:solidFill>
                  <a:srgbClr val="000000"/>
                </a:solidFill>
                <a:latin typeface="Georgia" charset="0"/>
              </a:rPr>
              <a:t>subventions les deux types structures ensemble pour une culture de collaboration</a:t>
            </a:r>
          </a:p>
          <a:p>
            <a:pPr algn="just"/>
            <a:endParaRPr lang="fr-BE" sz="1600" dirty="0" smtClean="0">
              <a:solidFill>
                <a:srgbClr val="546D7A"/>
              </a:solidFill>
              <a:latin typeface="Georgia" charset="0"/>
            </a:endParaRPr>
          </a:p>
          <a:p>
            <a:pPr algn="just"/>
            <a:r>
              <a:rPr lang="fr-BE" dirty="0" smtClean="0">
                <a:latin typeface="Georgia" charset="0"/>
              </a:rPr>
              <a:t>-Coordonner les actions et réflexions entre fédérations, administrations etc. </a:t>
            </a:r>
          </a:p>
          <a:p>
            <a:pPr algn="just"/>
            <a:endParaRPr lang="fr-BE" dirty="0" smtClean="0">
              <a:latin typeface="Georgia" charset="0"/>
            </a:endParaRPr>
          </a:p>
          <a:p>
            <a:pPr algn="just"/>
            <a:r>
              <a:rPr lang="fr-BE" dirty="0" smtClean="0">
                <a:latin typeface="Georgia" charset="0"/>
              </a:rPr>
              <a:t>- Observer ce qui se fait ailleurs: Québec, Flandre, etc.</a:t>
            </a:r>
          </a:p>
          <a:p>
            <a:pPr lvl="1" algn="just"/>
            <a:endParaRPr lang="fr-BE" i="1" dirty="0" smtClean="0">
              <a:solidFill>
                <a:srgbClr val="000000"/>
              </a:solidFill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76375" y="3035300"/>
            <a:ext cx="69119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BE" sz="1200">
              <a:cs typeface="Times New Roman" charset="0"/>
            </a:endParaRPr>
          </a:p>
          <a:p>
            <a:pPr algn="ctr"/>
            <a:endParaRPr lang="fr-FR">
              <a:cs typeface="Times New Roman" charset="0"/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547813" y="2136775"/>
            <a:ext cx="73453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  <a:p>
            <a:endParaRPr lang="fr-BE"/>
          </a:p>
          <a:p>
            <a:endParaRPr lang="fr-BE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03350" y="260350"/>
            <a:ext cx="74898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b="1" dirty="0">
              <a:solidFill>
                <a:srgbClr val="00B050"/>
              </a:solidFill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  <a:p>
            <a:pPr algn="just"/>
            <a:endParaRPr lang="fr-FR" sz="2400" b="1" dirty="0">
              <a:latin typeface="Georgia" charset="0"/>
              <a:cs typeface="Times New Roman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79588" y="188913"/>
            <a:ext cx="7364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endParaRPr lang="fr-BE" sz="2000"/>
          </a:p>
          <a:p>
            <a:pPr algn="just"/>
            <a:endParaRPr lang="fr-BE" sz="2000"/>
          </a:p>
          <a:p>
            <a:pPr algn="just"/>
            <a:r>
              <a:rPr lang="fr-BE" sz="2000"/>
              <a:t> </a:t>
            </a:r>
          </a:p>
          <a:p>
            <a:pPr algn="just"/>
            <a:endParaRPr lang="fr-FR" sz="3200">
              <a:latin typeface="Georgia" charset="0"/>
              <a:cs typeface="Times New Roman" charset="0"/>
            </a:endParaRPr>
          </a:p>
        </p:txBody>
      </p: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2195513" y="549275"/>
            <a:ext cx="532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200" b="1">
                <a:solidFill>
                  <a:srgbClr val="FF0000"/>
                </a:solidFill>
              </a:rPr>
              <a:t> </a:t>
            </a:r>
            <a:endParaRPr lang="fr-FR" sz="32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37896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44026-EF7D-4406-89BB-4D713FA77A1C}" type="slidenum">
              <a:rPr lang="fr-BE" smtClean="0"/>
              <a:pPr/>
              <a:t>28</a:t>
            </a:fld>
            <a:endParaRPr lang="fr-BE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32657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FR" b="1" dirty="0" smtClean="0">
              <a:solidFill>
                <a:srgbClr val="00B050"/>
              </a:solidFill>
            </a:endParaRPr>
          </a:p>
          <a:p>
            <a:pPr algn="ctr">
              <a:defRPr/>
            </a:pP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19672" y="1268760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BE" b="1" dirty="0" smtClean="0">
                <a:latin typeface="Georgia" charset="0"/>
              </a:rPr>
              <a:t>Inscrire les actions dans la durée et le temps, c’est aussi :</a:t>
            </a:r>
          </a:p>
          <a:p>
            <a:pPr algn="just">
              <a:buFont typeface="Arial" charset="0"/>
              <a:buChar char="•"/>
            </a:pPr>
            <a:endParaRPr lang="fr-BE" b="1" dirty="0" smtClean="0">
              <a:latin typeface="Georgia" charset="0"/>
            </a:endParaRPr>
          </a:p>
          <a:p>
            <a:pPr lvl="1" algn="just">
              <a:buFontTx/>
              <a:buChar char="-"/>
            </a:pPr>
            <a:r>
              <a:rPr lang="fr-BE" dirty="0" smtClean="0">
                <a:latin typeface="Georgia" charset="0"/>
              </a:rPr>
              <a:t>Laisser du temps aux structures</a:t>
            </a:r>
          </a:p>
          <a:p>
            <a:pPr lvl="1" algn="just">
              <a:buFontTx/>
              <a:buChar char="-"/>
            </a:pPr>
            <a:endParaRPr lang="fr-BE" dirty="0" smtClean="0">
              <a:latin typeface="Georgia" charset="0"/>
            </a:endParaRPr>
          </a:p>
          <a:p>
            <a:pPr lvl="1" algn="just">
              <a:buFontTx/>
              <a:buChar char="-"/>
            </a:pPr>
            <a:r>
              <a:rPr lang="fr-BE" dirty="0" smtClean="0">
                <a:latin typeface="Georgia" charset="0"/>
              </a:rPr>
              <a:t> Stimuler le partenariat sans imposer un cadre légal/</a:t>
            </a:r>
            <a:r>
              <a:rPr lang="fr-BE" dirty="0" err="1" smtClean="0">
                <a:latin typeface="Georgia" charset="0"/>
              </a:rPr>
              <a:t>décretal</a:t>
            </a:r>
            <a:r>
              <a:rPr lang="fr-BE" dirty="0" smtClean="0">
                <a:latin typeface="Georgia" charset="0"/>
              </a:rPr>
              <a:t> ou justement en l’imposant : seule divergence notable entre fédérations de MJ</a:t>
            </a:r>
          </a:p>
          <a:p>
            <a:pPr lvl="1" algn="just">
              <a:buFontTx/>
              <a:buChar char="-"/>
            </a:pPr>
            <a:endParaRPr lang="fr-BE" dirty="0" smtClean="0">
              <a:solidFill>
                <a:srgbClr val="546D7A"/>
              </a:solidFill>
              <a:latin typeface="Georgia" charset="0"/>
            </a:endParaRPr>
          </a:p>
          <a:p>
            <a:pPr lvl="1" algn="just">
              <a:buFontTx/>
              <a:buChar char="-"/>
            </a:pPr>
            <a:r>
              <a:rPr lang="fr-BE" dirty="0" smtClean="0">
                <a:latin typeface="Georgia" charset="0"/>
              </a:rPr>
              <a:t> Evaluer la pertinence de programme/projets pluriannuels</a:t>
            </a:r>
            <a:endParaRPr lang="fr-BE" dirty="0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7B2ED1-449B-49FD-91DC-6293FD70B5A2}" type="slidenum">
              <a:rPr lang="fr-BE" smtClean="0"/>
              <a:pPr/>
              <a:t>29</a:t>
            </a:fld>
            <a:endParaRPr lang="fr-BE" smtClean="0"/>
          </a:p>
        </p:txBody>
      </p:sp>
      <p:sp>
        <p:nvSpPr>
          <p:cNvPr id="3" name="Rectangle 2"/>
          <p:cNvSpPr/>
          <p:nvPr/>
        </p:nvSpPr>
        <p:spPr>
          <a:xfrm>
            <a:off x="990600" y="3105150"/>
            <a:ext cx="5867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r-BE" sz="2800" b="1" dirty="0">
                <a:solidFill>
                  <a:schemeClr val="accent1">
                    <a:lumMod val="75000"/>
                  </a:schemeClr>
                </a:solidFill>
                <a:latin typeface="Georgia" charset="0"/>
                <a:ea typeface="Arial" charset="0"/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403350" y="2325688"/>
            <a:ext cx="69119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>
              <a:defRPr/>
            </a:pPr>
            <a:endParaRPr lang="fr-FR" sz="1200" b="1" dirty="0"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fr-FR" sz="1200" b="1" dirty="0"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4800" b="1" cap="small" dirty="0">
                <a:latin typeface="+mj-lt"/>
                <a:cs typeface="Times New Roman" pitchFamily="18" charset="0"/>
              </a:rPr>
              <a:t>CONTEXTE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4A6715-90A8-41EC-9681-1C1CBA004136}" type="slidenum">
              <a:rPr lang="fr-BE" smtClean="0"/>
              <a:pPr/>
              <a:t>3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547813" y="2449513"/>
            <a:ext cx="6911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3200" b="1">
              <a:cs typeface="Times New Roman" charset="0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403350" y="813822"/>
            <a:ext cx="748982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r-FR" sz="2000" b="1" dirty="0">
                <a:latin typeface="Georgia" charset="0"/>
                <a:ea typeface="MS Mincho" pitchFamily="49" charset="-128"/>
              </a:rPr>
              <a:t>L’IRFAM a réalisé une recherche-action sur cette thématique. Elle s’inscrit dans le contexte suivant :</a:t>
            </a:r>
          </a:p>
          <a:p>
            <a:pPr algn="just"/>
            <a:endParaRPr lang="fr-FR" sz="2400" b="1" dirty="0">
              <a:latin typeface="Georgia" charset="0"/>
              <a:ea typeface="MS Mincho" pitchFamily="49" charset="-128"/>
            </a:endParaRPr>
          </a:p>
          <a:p>
            <a:pPr algn="just">
              <a:buFont typeface="Arial" charset="0"/>
              <a:buChar char="•"/>
            </a:pPr>
            <a:r>
              <a:rPr lang="fr-FR" sz="2000" dirty="0">
                <a:latin typeface="Georgia" charset="0"/>
                <a:ea typeface="MS Mincho" pitchFamily="49" charset="-128"/>
              </a:rPr>
              <a:t>Demande de la Ministre de la Jeunesse et Aide à la Jeunesse d’identifier les synergies et « bonnes pratiques » </a:t>
            </a:r>
          </a:p>
          <a:p>
            <a:pPr algn="just"/>
            <a:endParaRPr lang="fr-FR" sz="2000" dirty="0">
              <a:latin typeface="Georgia" charset="0"/>
              <a:ea typeface="MS Mincho" pitchFamily="49" charset="-128"/>
            </a:endParaRPr>
          </a:p>
          <a:p>
            <a:pPr algn="just">
              <a:buFont typeface="Arial" charset="0"/>
              <a:buChar char="•"/>
            </a:pPr>
            <a:r>
              <a:rPr lang="fr-FR" sz="2000" dirty="0">
                <a:latin typeface="Georgia" charset="0"/>
                <a:ea typeface="MS Mincho" pitchFamily="49" charset="-128"/>
              </a:rPr>
              <a:t>Dans la pratique des partenariats/transversalités existent</a:t>
            </a:r>
            <a:r>
              <a:rPr lang="fr-BE" sz="2000" dirty="0">
                <a:latin typeface="Georgia" charset="0"/>
              </a:rPr>
              <a:t> depuis longtemps, mais sont peu ou pas « valorisés, soutenus, régulés »</a:t>
            </a:r>
          </a:p>
          <a:p>
            <a:pPr algn="just"/>
            <a:endParaRPr lang="fr-BE" sz="2000" dirty="0">
              <a:latin typeface="Georgia" charset="0"/>
              <a:ea typeface="MS Mincho" pitchFamily="49" charset="-128"/>
            </a:endParaRPr>
          </a:p>
          <a:p>
            <a:pPr algn="just" eaLnBrk="0" hangingPunct="0">
              <a:buFontTx/>
              <a:buChar char="•"/>
            </a:pPr>
            <a:r>
              <a:rPr lang="fr-FR" sz="2000" i="1" dirty="0">
                <a:latin typeface="Georgia" charset="0"/>
                <a:ea typeface="MS Mincho" pitchFamily="49" charset="-128"/>
              </a:rPr>
              <a:t> </a:t>
            </a:r>
            <a:r>
              <a:rPr lang="fr-FR" sz="2000" dirty="0">
                <a:latin typeface="Georgia" charset="0"/>
                <a:ea typeface="MS Mincho" pitchFamily="49" charset="-128"/>
              </a:rPr>
              <a:t>Historique des politiques AMO-MJ en CFWB</a:t>
            </a:r>
          </a:p>
          <a:p>
            <a:pPr algn="just" eaLnBrk="0" hangingPunct="0"/>
            <a:endParaRPr lang="fr-BE" sz="2000" dirty="0">
              <a:latin typeface="Georgia" charset="0"/>
            </a:endParaRPr>
          </a:p>
          <a:p>
            <a:pPr algn="just" eaLnBrk="0" hangingPunct="0">
              <a:buFontTx/>
              <a:buChar char="•"/>
            </a:pPr>
            <a:r>
              <a:rPr lang="fr-BE" sz="2000" dirty="0">
                <a:latin typeface="Georgia" charset="0"/>
              </a:rPr>
              <a:t> Les compétences </a:t>
            </a:r>
            <a:r>
              <a:rPr lang="fr-BE" sz="2000" i="1" dirty="0">
                <a:latin typeface="Georgia" charset="0"/>
              </a:rPr>
              <a:t>Jeunesse </a:t>
            </a:r>
            <a:r>
              <a:rPr lang="fr-BE" sz="2000" dirty="0">
                <a:latin typeface="Georgia" charset="0"/>
              </a:rPr>
              <a:t>et </a:t>
            </a:r>
            <a:r>
              <a:rPr lang="fr-BE" sz="2000" i="1" dirty="0">
                <a:latin typeface="Georgia" charset="0"/>
              </a:rPr>
              <a:t>Aide à la Jeunesse </a:t>
            </a:r>
            <a:r>
              <a:rPr lang="fr-BE" sz="2000" dirty="0">
                <a:latin typeface="Georgia" charset="0"/>
              </a:rPr>
              <a:t>n’étaient pas regroupées </a:t>
            </a:r>
            <a:r>
              <a:rPr lang="fr-BE" sz="2000" dirty="0"/>
              <a:t>sous les autres législatures. </a:t>
            </a:r>
          </a:p>
          <a:p>
            <a:pPr algn="just" eaLnBrk="0" hangingPunct="0"/>
            <a:endParaRPr lang="fr-FR" sz="2400" dirty="0">
              <a:latin typeface="Georgia" charset="0"/>
              <a:ea typeface="MS Mincho" pitchFamily="49" charset="-128"/>
            </a:endParaRPr>
          </a:p>
          <a:p>
            <a:pPr algn="just" eaLnBrk="0" hangingPunct="0">
              <a:buFontTx/>
              <a:buChar char="•"/>
            </a:pPr>
            <a:endParaRPr lang="fr-FR" sz="2000" i="1" dirty="0">
              <a:latin typeface="Georgia" charset="0"/>
              <a:ea typeface="MS Mincho" pitchFamily="49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638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F9229-4C2C-43D0-8A80-78234E40DE28}" type="slidenum">
              <a:rPr lang="fr-BE" smtClean="0"/>
              <a:pPr/>
              <a:t>4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547813" y="1571625"/>
            <a:ext cx="69119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r>
              <a:rPr lang="fr-FR" sz="4800" b="1">
                <a:latin typeface="Georgia" charset="0"/>
                <a:cs typeface="Times New Roman" charset="0"/>
              </a:rPr>
              <a:t>LES OBJECTIFS DE LA RECHERCHE</a:t>
            </a: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741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E677F5-9F26-41BD-A345-EA06C2051E3F}" type="slidenum">
              <a:rPr lang="fr-BE" smtClean="0"/>
              <a:pPr/>
              <a:t>5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1476375" y="749300"/>
            <a:ext cx="74168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Identifier des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pratiques de collaborations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entre AMO et MJ, principalement en CFWB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Construire une typologie ou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description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de ces collaborations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Identifier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les facteurs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favorisant la mise en œuvre de telles collaborations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Identifier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les freins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posés à la formation de telles synergies</a:t>
            </a:r>
          </a:p>
          <a:p>
            <a:pPr algn="just" eaLnBrk="0" hangingPunct="0">
              <a:buFontTx/>
              <a:buChar char="•"/>
            </a:pPr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Mesurer les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coûts sociaux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et économiques de telles initiatives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Estimer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les impacts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de ces synergies sur les publics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Estimer les effets de ces synergies sur les équipes concernées et le système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Estimer les effets plus globaux de ces collaborations sur les communautés et les institutions qui cohabitent avec les structures concernées</a:t>
            </a:r>
          </a:p>
          <a:p>
            <a:pPr algn="just" eaLnBrk="0" hangingPunct="0"/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Référencer des pratiques </a:t>
            </a: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susceptibles de guider d’autres structures</a:t>
            </a:r>
          </a:p>
          <a:p>
            <a:pPr algn="just" eaLnBrk="0" hangingPunct="0"/>
            <a:endParaRPr lang="fr-FR" sz="1600">
              <a:latin typeface="Georgia" charset="0"/>
              <a:ea typeface="MS Mincho" pitchFamily="49" charset="-128"/>
              <a:cs typeface="Times New Roman" charset="0"/>
            </a:endParaRPr>
          </a:p>
          <a:p>
            <a:pPr algn="just" eaLnBrk="0" hangingPunct="0">
              <a:buFontTx/>
              <a:buChar char="•"/>
            </a:pPr>
            <a:r>
              <a:rPr lang="fr-FR" sz="1600">
                <a:latin typeface="Georgia" charset="0"/>
                <a:ea typeface="MS Mincho" pitchFamily="49" charset="-128"/>
                <a:cs typeface="Times New Roman" charset="0"/>
              </a:rPr>
              <a:t> Emettre des </a:t>
            </a:r>
            <a:r>
              <a:rPr lang="fr-FR" sz="1600" b="1">
                <a:latin typeface="Georgia" charset="0"/>
                <a:ea typeface="MS Mincho" pitchFamily="49" charset="-128"/>
                <a:cs typeface="Times New Roman" charset="0"/>
              </a:rPr>
              <a:t>recommandations</a:t>
            </a:r>
          </a:p>
          <a:p>
            <a:pPr algn="just">
              <a:buFontTx/>
              <a:buChar char="•"/>
            </a:pPr>
            <a:endParaRPr lang="fr-BE" sz="1600">
              <a:latin typeface="Georgia" charset="0"/>
              <a:ea typeface="MS Mincho" pitchFamily="49" charset="-128"/>
              <a:cs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843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2D403-7929-495A-BE0A-872164C0B5BF}" type="slidenum">
              <a:rPr lang="fr-BE" smtClean="0"/>
              <a:pPr/>
              <a:t>6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98738" y="2414588"/>
            <a:ext cx="51323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fr-FR" sz="4800" b="1" dirty="0">
                <a:latin typeface="+mj-lt"/>
                <a:cs typeface="Times New Roman" pitchFamily="18" charset="0"/>
              </a:rPr>
              <a:t>METHODE DE  </a:t>
            </a:r>
          </a:p>
          <a:p>
            <a:pPr algn="ctr" eaLnBrk="0" hangingPunct="0">
              <a:defRPr/>
            </a:pPr>
            <a:r>
              <a:rPr lang="fr-FR" sz="4800" b="1" dirty="0">
                <a:latin typeface="+mj-lt"/>
                <a:cs typeface="Times New Roman" pitchFamily="18" charset="0"/>
              </a:rPr>
              <a:t>RECHERCHE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1946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7F2389-B92A-4DA0-A6E8-F506128FA6CB}" type="slidenum">
              <a:rPr lang="fr-BE" smtClean="0"/>
              <a:pPr/>
              <a:t>7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403350" y="476250"/>
            <a:ext cx="73453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latin typeface="Georgia" charset="0"/>
              </a:rPr>
              <a:t>Les espaces de la recherche sont au nombre de 3 :</a:t>
            </a:r>
          </a:p>
          <a:p>
            <a:endParaRPr lang="fr-FR" sz="2800" b="1">
              <a:latin typeface="Georgia" charset="0"/>
            </a:endParaRPr>
          </a:p>
          <a:p>
            <a:endParaRPr lang="fr-BE" sz="2000" b="1">
              <a:latin typeface="Georgia" charset="0"/>
            </a:endParaRPr>
          </a:p>
          <a:p>
            <a:endParaRPr lang="fr-BE" sz="2000" b="1">
              <a:latin typeface="Georgia" charset="0"/>
            </a:endParaRPr>
          </a:p>
          <a:p>
            <a:pPr lvl="1" algn="just">
              <a:buFont typeface="Arial" charset="0"/>
              <a:buChar char="•"/>
            </a:pPr>
            <a:r>
              <a:rPr lang="fr-FR" sz="2000">
                <a:latin typeface="Georgia" charset="0"/>
              </a:rPr>
              <a:t> Le comité d’accompagnement.</a:t>
            </a:r>
            <a:endParaRPr lang="fr-BE" sz="2000" b="1">
              <a:latin typeface="Georgia" charset="0"/>
            </a:endParaRPr>
          </a:p>
          <a:p>
            <a:pPr lvl="1" algn="just">
              <a:buFont typeface="Arial" charset="0"/>
              <a:buChar char="•"/>
            </a:pPr>
            <a:r>
              <a:rPr lang="fr-FR" sz="2000">
                <a:latin typeface="Georgia" charset="0"/>
              </a:rPr>
              <a:t> La littérature afférente</a:t>
            </a:r>
            <a:endParaRPr lang="fr-BE" sz="2000" b="1">
              <a:latin typeface="Georgia" charset="0"/>
            </a:endParaRPr>
          </a:p>
          <a:p>
            <a:pPr lvl="1" algn="just">
              <a:buFont typeface="Arial" charset="0"/>
              <a:buChar char="•"/>
            </a:pPr>
            <a:r>
              <a:rPr lang="fr-FR" sz="2000">
                <a:latin typeface="Georgia" charset="0"/>
              </a:rPr>
              <a:t> Le terrain des structures</a:t>
            </a:r>
          </a:p>
          <a:p>
            <a:pPr algn="just"/>
            <a:endParaRPr lang="fr-FR" sz="1600">
              <a:latin typeface="Georgia" charset="0"/>
            </a:endParaRPr>
          </a:p>
          <a:p>
            <a:pPr lvl="1">
              <a:buFontTx/>
              <a:buChar char="-"/>
            </a:pPr>
            <a:endParaRPr lang="fr-BE" sz="2400" b="1"/>
          </a:p>
          <a:p>
            <a:pPr algn="just" eaLnBrk="0" hangingPunct="0"/>
            <a:endParaRPr lang="fr-BE" sz="2400" b="1"/>
          </a:p>
          <a:p>
            <a:pPr algn="ctr" eaLnBrk="0" hangingPunct="0"/>
            <a:endParaRPr lang="fr-FR" sz="3200" b="1">
              <a:cs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048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617875-B45B-4129-9440-F97DDD02CEAF}" type="slidenum">
              <a:rPr lang="fr-BE" smtClean="0"/>
              <a:pPr/>
              <a:t>8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547813" y="2309813"/>
            <a:ext cx="69119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rIns="44436" anchor="ctr">
            <a:spAutoFit/>
          </a:bodyPr>
          <a:lstStyle/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/>
            <a:endParaRPr lang="fr-FR" sz="1200" b="1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 sz="1000">
              <a:cs typeface="Times New Roman" charset="0"/>
            </a:endParaRPr>
          </a:p>
          <a:p>
            <a:pPr algn="ctr" eaLnBrk="0" hangingPunct="0"/>
            <a:endParaRPr lang="fr-FR">
              <a:cs typeface="Times New Roman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403350" y="908050"/>
            <a:ext cx="734536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800" b="1">
                <a:latin typeface="Georgia" charset="0"/>
              </a:rPr>
              <a:t>Le terrain a été abordé de deux façons : intensive et extensive.</a:t>
            </a:r>
            <a:endParaRPr lang="fr-BE" sz="2800" b="1">
              <a:latin typeface="Georgia" charset="0"/>
            </a:endParaRPr>
          </a:p>
          <a:p>
            <a:pPr algn="just"/>
            <a:endParaRPr lang="fr-FR" sz="2400" i="1">
              <a:latin typeface="Georgia" charset="0"/>
            </a:endParaRPr>
          </a:p>
          <a:p>
            <a:pPr algn="just">
              <a:buFont typeface="Wingdings" charset="2"/>
              <a:buChar char="§"/>
            </a:pPr>
            <a:r>
              <a:rPr lang="fr-FR" sz="2000">
                <a:latin typeface="Georgia" charset="0"/>
              </a:rPr>
              <a:t>Visite intensive de 12 « couples » AMO/MJ en transversalité désignés par le comité d’accompagnement</a:t>
            </a:r>
            <a:endParaRPr lang="fr-BE" sz="2000" b="1">
              <a:latin typeface="Georgia" charset="0"/>
            </a:endParaRPr>
          </a:p>
          <a:p>
            <a:pPr algn="just"/>
            <a:r>
              <a:rPr lang="fr-FR" sz="2400" i="1">
                <a:latin typeface="Georgia" charset="0"/>
              </a:rPr>
              <a:t> </a:t>
            </a:r>
            <a:endParaRPr lang="fr-BE" sz="2400" b="1">
              <a:latin typeface="Georgia" charset="0"/>
            </a:endParaRPr>
          </a:p>
          <a:p>
            <a:pPr algn="just"/>
            <a:r>
              <a:rPr lang="fr-FR" sz="2000">
                <a:latin typeface="Georgia" charset="0"/>
              </a:rPr>
              <a:t>	- Unité d’analyse de la recherche</a:t>
            </a:r>
          </a:p>
          <a:p>
            <a:pPr algn="just"/>
            <a:r>
              <a:rPr lang="fr-FR" sz="2000">
                <a:latin typeface="Georgia" charset="0"/>
              </a:rPr>
              <a:t>	 -Bruxelles et Wallonie, dont certaines en zone rurale</a:t>
            </a:r>
          </a:p>
          <a:p>
            <a:pPr algn="just"/>
            <a:endParaRPr lang="fr-FR" sz="2000">
              <a:latin typeface="Georgia" charset="0"/>
            </a:endParaRPr>
          </a:p>
          <a:p>
            <a:pPr algn="just">
              <a:buFont typeface="Wingdings" charset="2"/>
              <a:buChar char="§"/>
            </a:pPr>
            <a:r>
              <a:rPr lang="fr-FR" sz="2400">
                <a:latin typeface="Georgia" charset="0"/>
              </a:rPr>
              <a:t> </a:t>
            </a:r>
            <a:r>
              <a:rPr lang="fr-FR" sz="2000">
                <a:latin typeface="Georgia" charset="0"/>
              </a:rPr>
              <a:t>5 séminaires organisés en juin 2010 à Tournai, Liège (2), Bruxelles (2). </a:t>
            </a:r>
          </a:p>
          <a:p>
            <a:pPr algn="just"/>
            <a:r>
              <a:rPr lang="fr-FR" sz="2000">
                <a:latin typeface="Georgia" charset="0"/>
              </a:rPr>
              <a:t>	- Les participants: les 12 « couples » </a:t>
            </a:r>
          </a:p>
          <a:p>
            <a:pPr algn="just"/>
            <a:r>
              <a:rPr lang="fr-FR" sz="2000">
                <a:solidFill>
                  <a:srgbClr val="00B050"/>
                </a:solidFill>
                <a:latin typeface="Georgia" charset="0"/>
              </a:rPr>
              <a:t>	</a:t>
            </a:r>
            <a:r>
              <a:rPr lang="fr-FR">
                <a:latin typeface="Georgia" charset="0"/>
              </a:rPr>
              <a:t>- Invitation à toutes les structures MJ/AMO/Infor J CFWB </a:t>
            </a:r>
          </a:p>
          <a:p>
            <a:pPr algn="just"/>
            <a:r>
              <a:rPr lang="fr-FR" sz="2000">
                <a:latin typeface="Georgia" charset="0"/>
              </a:rPr>
              <a:t>	- Soit 70 participants de toute structure</a:t>
            </a:r>
            <a:endParaRPr lang="fr-FR" sz="2000">
              <a:solidFill>
                <a:srgbClr val="FF0000"/>
              </a:solidFill>
              <a:latin typeface="Georgia" charset="0"/>
            </a:endParaRPr>
          </a:p>
          <a:p>
            <a:endParaRPr lang="fr-FR" sz="2000" b="1">
              <a:latin typeface="Georgia" charset="0"/>
            </a:endParaRPr>
          </a:p>
          <a:p>
            <a:endParaRPr lang="fr-BE" sz="2400" b="1"/>
          </a:p>
          <a:p>
            <a:pPr algn="ctr" eaLnBrk="0" hangingPunct="0"/>
            <a:endParaRPr lang="fr-FR" sz="3200" b="1">
              <a:cs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1912144" y="2945607"/>
            <a:ext cx="5608637" cy="831850"/>
          </a:xfrm>
          <a:prstGeom prst="rect">
            <a:avLst/>
          </a:prstGeom>
          <a:solidFill>
            <a:srgbClr val="B62C53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>
              <a:rot lat="0" lon="19799996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1F7A"/>
            </a:extrusionClr>
          </a:sp3d>
        </p:spPr>
        <p:txBody>
          <a:bodyPr>
            <a:spAutoFit/>
            <a:flatTx/>
          </a:bodyPr>
          <a:lstStyle/>
          <a:p>
            <a:pPr algn="ctr">
              <a:defRPr/>
            </a:pPr>
            <a:r>
              <a:rPr lang="fr-BE" sz="4800" b="1">
                <a:solidFill>
                  <a:schemeClr val="bg1"/>
                </a:solidFill>
                <a:latin typeface="Georgia" charset="0"/>
              </a:rPr>
              <a:t>I.R.F.A.M</a:t>
            </a:r>
            <a:r>
              <a:rPr lang="fr-BE">
                <a:latin typeface="Georgia" charset="0"/>
              </a:rPr>
              <a:t>.</a:t>
            </a:r>
            <a:endParaRPr lang="fr-FR">
              <a:latin typeface="Georgia" charset="0"/>
            </a:endParaRPr>
          </a:p>
        </p:txBody>
      </p:sp>
      <p:sp>
        <p:nvSpPr>
          <p:cNvPr id="2150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1D6284-13B7-4F84-A6A6-DE7DE7BC1B62}" type="slidenum">
              <a:rPr lang="fr-BE" smtClean="0"/>
              <a:pPr/>
              <a:t>9</a:t>
            </a:fld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2518</TotalTime>
  <Words>1160</Words>
  <Application>Microsoft Office PowerPoint</Application>
  <PresentationFormat>Affichage à l'écran (4:3)</PresentationFormat>
  <Paragraphs>573</Paragraphs>
  <Slides>29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Civil</vt:lpstr>
      <vt:lpstr>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patricia</dc:creator>
  <cp:lastModifiedBy>palen</cp:lastModifiedBy>
  <cp:revision>289</cp:revision>
  <dcterms:created xsi:type="dcterms:W3CDTF">2010-10-13T07:40:21Z</dcterms:created>
  <dcterms:modified xsi:type="dcterms:W3CDTF">2011-11-15T10:51:13Z</dcterms:modified>
</cp:coreProperties>
</file>